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450" r:id="rId2"/>
    <p:sldId id="804" r:id="rId3"/>
    <p:sldId id="708" r:id="rId4"/>
    <p:sldId id="709" r:id="rId5"/>
    <p:sldId id="710" r:id="rId6"/>
    <p:sldId id="711" r:id="rId7"/>
    <p:sldId id="713" r:id="rId8"/>
    <p:sldId id="726" r:id="rId9"/>
    <p:sldId id="728" r:id="rId10"/>
    <p:sldId id="729" r:id="rId11"/>
    <p:sldId id="730" r:id="rId12"/>
    <p:sldId id="731" r:id="rId13"/>
    <p:sldId id="732" r:id="rId14"/>
    <p:sldId id="733" r:id="rId15"/>
    <p:sldId id="753" r:id="rId16"/>
    <p:sldId id="782" r:id="rId17"/>
    <p:sldId id="783" r:id="rId18"/>
    <p:sldId id="784" r:id="rId19"/>
    <p:sldId id="785" r:id="rId20"/>
    <p:sldId id="806" r:id="rId21"/>
    <p:sldId id="786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3" r:id="rId39"/>
    <p:sldId id="754" r:id="rId40"/>
    <p:sldId id="760" r:id="rId41"/>
    <p:sldId id="759" r:id="rId42"/>
    <p:sldId id="758" r:id="rId43"/>
    <p:sldId id="761" r:id="rId44"/>
    <p:sldId id="762" r:id="rId45"/>
    <p:sldId id="763" r:id="rId46"/>
    <p:sldId id="764" r:id="rId47"/>
    <p:sldId id="765" r:id="rId48"/>
    <p:sldId id="766" r:id="rId49"/>
    <p:sldId id="767" r:id="rId50"/>
    <p:sldId id="768" r:id="rId51"/>
    <p:sldId id="770" r:id="rId52"/>
    <p:sldId id="771" r:id="rId53"/>
    <p:sldId id="772" r:id="rId54"/>
    <p:sldId id="773" r:id="rId55"/>
    <p:sldId id="774" r:id="rId56"/>
    <p:sldId id="775" r:id="rId57"/>
    <p:sldId id="776" r:id="rId58"/>
    <p:sldId id="777" r:id="rId59"/>
    <p:sldId id="778" r:id="rId60"/>
    <p:sldId id="780" r:id="rId61"/>
    <p:sldId id="781" r:id="rId62"/>
    <p:sldId id="779" r:id="rId63"/>
    <p:sldId id="80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1" autoAdjust="0"/>
    <p:restoredTop sz="94010" autoAdjust="0"/>
  </p:normalViewPr>
  <p:slideViewPr>
    <p:cSldViewPr snapToGrid="0" snapToObjects="1">
      <p:cViewPr varScale="1">
        <p:scale>
          <a:sx n="210" d="100"/>
          <a:sy n="210" d="100"/>
        </p:scale>
        <p:origin x="25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4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0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688058"/>
            <a:ext cx="8451423" cy="2221397"/>
          </a:xfrm>
        </p:spPr>
        <p:txBody>
          <a:bodyPr/>
          <a:lstStyle/>
          <a:p>
            <a:br>
              <a:rPr lang="en-US" sz="4600" dirty="0"/>
            </a:br>
            <a:r>
              <a:rPr lang="en-US" sz="4600" dirty="0"/>
              <a:t>Lecture 10: Graph Algorithms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 the residual network</a:t>
            </a:r>
          </a:p>
          <a:p>
            <a:pPr marL="36576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4174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Residual network gives a chance to “circle back”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946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 augments another unit flow in the second </a:t>
            </a:r>
            <a:r>
              <a:rPr lang="en-US" altLang="zh-CN" dirty="0" err="1"/>
              <a:t>iter</a:t>
            </a:r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0542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17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 residual network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2231536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22ECA55-B90A-DB4D-AF11-BDF2B441BB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950" y="5012047"/>
            <a:ext cx="1295400" cy="700797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A90B119A-B086-454C-A050-58F3D2303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54313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E826A7C0-4FE7-914F-9FFB-A66729390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5962774"/>
            <a:ext cx="1301750" cy="417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419A5EB1-E076-6F43-A1C0-B3713E60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600947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5" name="Line 15">
            <a:extLst>
              <a:ext uri="{FF2B5EF4-FFF2-40B4-BE49-F238E27FC236}">
                <a16:creationId xmlns:a16="http://schemas.microsoft.com/office/drawing/2014/main" id="{E59D7E21-D169-7142-A658-1C9A58575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6325" y="2832348"/>
            <a:ext cx="1301750" cy="417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7AE9B32F-B666-DC42-BA79-0698B5EC8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86841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894F3068-0ABD-C94D-BD11-861E565876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8300" y="2868418"/>
            <a:ext cx="1546225" cy="141680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9C183609-41FE-AF49-ADB4-89148EFD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505345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103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Maximum flow: 2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2231536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22ECA55-B90A-DB4D-AF11-BDF2B441BB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950" y="5012047"/>
            <a:ext cx="1295400" cy="7007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A90B119A-B086-454C-A050-58F3D2303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54313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E826A7C0-4FE7-914F-9FFB-A66729390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5962774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419A5EB1-E076-6F43-A1C0-B3713E60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600947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5" name="Line 15">
            <a:extLst>
              <a:ext uri="{FF2B5EF4-FFF2-40B4-BE49-F238E27FC236}">
                <a16:creationId xmlns:a16="http://schemas.microsoft.com/office/drawing/2014/main" id="{E59D7E21-D169-7142-A658-1C9A58575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6325" y="2832348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7AE9B32F-B666-DC42-BA79-0698B5EC8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86841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894F3068-0ABD-C94D-BD11-861E565876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8300" y="2868418"/>
            <a:ext cx="1546225" cy="14168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9C183609-41FE-AF49-ADB4-89148EFD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505345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5467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Residual network gives us a way to circle flow back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2231536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22ECA55-B90A-DB4D-AF11-BDF2B441BB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950" y="5012047"/>
            <a:ext cx="1295400" cy="7007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A90B119A-B086-454C-A050-58F3D2303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54313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E826A7C0-4FE7-914F-9FFB-A66729390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5962774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419A5EB1-E076-6F43-A1C0-B3713E60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600947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5" name="Line 15">
            <a:extLst>
              <a:ext uri="{FF2B5EF4-FFF2-40B4-BE49-F238E27FC236}">
                <a16:creationId xmlns:a16="http://schemas.microsoft.com/office/drawing/2014/main" id="{E59D7E21-D169-7142-A658-1C9A58575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6325" y="2832348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7AE9B32F-B666-DC42-BA79-0698B5EC8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86841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894F3068-0ABD-C94D-BD11-861E565876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8300" y="2868418"/>
            <a:ext cx="1546225" cy="14168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9C183609-41FE-AF49-ADB4-89148EFD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505345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36DBCC-E4A4-F445-A713-0397EE422DE7}"/>
              </a:ext>
            </a:extLst>
          </p:cNvPr>
          <p:cNvSpPr txBox="1"/>
          <p:nvPr/>
        </p:nvSpPr>
        <p:spPr>
          <a:xfrm>
            <a:off x="263050" y="2719047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original flow graph</a:t>
            </a:r>
          </a:p>
        </p:txBody>
      </p:sp>
    </p:spTree>
    <p:extLst>
      <p:ext uri="{BB962C8B-B14F-4D97-AF65-F5344CB8AC3E}">
        <p14:creationId xmlns:p14="http://schemas.microsoft.com/office/powerpoint/2010/main" val="140483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45E3A-8A0F-3B40-B57D-02117DA4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AB1C6-ED5C-7648-8A0B-EFF7DD58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Push-Relabel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43B96-7D1C-564B-882B-BDF8B873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  <a:p>
            <a:pPr lvl="1"/>
            <a:r>
              <a:rPr lang="en-US" dirty="0"/>
              <a:t>Don’t want complexity to depend on the max flow value</a:t>
            </a:r>
          </a:p>
          <a:p>
            <a:pPr lvl="1"/>
            <a:r>
              <a:rPr lang="en-US" dirty="0"/>
              <a:t>Each node has a label </a:t>
            </a:r>
            <a:r>
              <a:rPr lang="en-US" dirty="0">
                <a:solidFill>
                  <a:srgbClr val="FF0000"/>
                </a:solidFill>
              </a:rPr>
              <a:t>h[v]</a:t>
            </a:r>
            <a:r>
              <a:rPr lang="en-US" dirty="0"/>
              <a:t> of a potential (or height)</a:t>
            </a:r>
          </a:p>
          <a:p>
            <a:pPr lvl="1"/>
            <a:r>
              <a:rPr lang="en-US" dirty="0"/>
              <a:t>Route flow from high to low potential</a:t>
            </a:r>
          </a:p>
          <a:p>
            <a:r>
              <a:rPr lang="en-US" dirty="0"/>
              <a:t>We augment a flow ”downhill” (blue edge)</a:t>
            </a:r>
          </a:p>
          <a:p>
            <a:pPr lvl="1"/>
            <a:r>
              <a:rPr lang="en-US" dirty="0"/>
              <a:t>h[u] </a:t>
            </a:r>
            <a:r>
              <a:rPr lang="en-US" dirty="0">
                <a:sym typeface="Wingdings" pitchFamily="2" charset="2"/>
              </a:rPr>
              <a:t> h[v] if there is “flowable” units from 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414053-DA75-5349-9302-647D1A99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38" y="4235425"/>
            <a:ext cx="3503400" cy="2256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7AF6A-CDF9-F44B-A14B-3377C8947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321"/>
          <a:stretch/>
        </p:blipFill>
        <p:spPr>
          <a:xfrm>
            <a:off x="6181081" y="639757"/>
            <a:ext cx="2508748" cy="110097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239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7F16E-F104-DD45-82C6-D2E4C84E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481BF3-6668-604D-A00C-119361CA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Push-Relabel Algorithm Terminology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86CA53-0F6B-FC4F-BF9E-95C58CF90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26891" r="23974" b="40379"/>
          <a:stretch/>
        </p:blipFill>
        <p:spPr>
          <a:xfrm>
            <a:off x="558946" y="1404905"/>
            <a:ext cx="8026108" cy="2785590"/>
          </a:xfrm>
          <a:prstGeom prst="rect">
            <a:avLst/>
          </a:prstGeom>
        </p:spPr>
      </p:pic>
      <p:pic>
        <p:nvPicPr>
          <p:cNvPr id="8" name="Picture 7" descr="A close up of a watch&#10;&#10;Description automatically generated">
            <a:extLst>
              <a:ext uri="{FF2B5EF4-FFF2-40B4-BE49-F238E27FC236}">
                <a16:creationId xmlns:a16="http://schemas.microsoft.com/office/drawing/2014/main" id="{57677977-3BDA-BA45-B864-39CFB6B7A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37" y="4340054"/>
            <a:ext cx="6376577" cy="22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2B61C-F304-CB49-9D9D-39A4C4D5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E8428-30A7-4643-9197-62EC6100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Two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1B65B-EB42-304F-8570-C896E6254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Push(v, w): applies if excess(v)&gt;0, h(w)&lt;h(v)</a:t>
            </a:r>
          </a:p>
          <a:p>
            <a:pPr lvl="1"/>
            <a:r>
              <a:rPr lang="en-US" dirty="0"/>
              <a:t>f = min(excess(v), </a:t>
            </a:r>
            <a:r>
              <a:rPr lang="en-US" dirty="0" err="1"/>
              <a:t>c</a:t>
            </a:r>
            <a:r>
              <a:rPr lang="en-US" baseline="-25000" dirty="0" err="1"/>
              <a:t>f</a:t>
            </a:r>
            <a:r>
              <a:rPr lang="en-US" dirty="0"/>
              <a:t>(v, w))</a:t>
            </a:r>
          </a:p>
          <a:p>
            <a:pPr lvl="1"/>
            <a:r>
              <a:rPr lang="en-US" dirty="0"/>
              <a:t>Add f to f(v, w) and update residual network</a:t>
            </a:r>
          </a:p>
          <a:p>
            <a:r>
              <a:rPr lang="en-US" dirty="0"/>
              <a:t>Relabel(v): applies if excess(v)&gt;0 and no h(w)&lt;h(v)</a:t>
            </a:r>
          </a:p>
          <a:p>
            <a:pPr lvl="1"/>
            <a:r>
              <a:rPr lang="en-US" dirty="0"/>
              <a:t>Increase h(v) by 1</a:t>
            </a:r>
          </a:p>
        </p:txBody>
      </p:sp>
      <p:pic>
        <p:nvPicPr>
          <p:cNvPr id="6" name="Picture 5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E7FA162A-04CE-1044-932B-E76FA812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45" y="3892802"/>
            <a:ext cx="3136110" cy="24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2C12EB-6804-4344-9605-7157766F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87400-1847-B94F-8F63-0BD3A82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(V. Goldberg and R. </a:t>
            </a:r>
            <a:r>
              <a:rPr lang="en-US" dirty="0" err="1"/>
              <a:t>Tarjan</a:t>
            </a:r>
            <a:r>
              <a:rPr lang="en-US" dirty="0"/>
              <a:t>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2D322B-ABF3-714A-A328-2EBCE7CF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57" y="1305389"/>
            <a:ext cx="8141486" cy="50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5FE030-6932-C54A-B955-C3C0A4CD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0C241-BE2E-C340-B16E-DA0C2E35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HW2 Due Today through Email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F17A0-A5ED-8B40-AB80-004288C40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/>
          <a:lstStyle/>
          <a:p>
            <a:r>
              <a:rPr lang="en-US" dirty="0"/>
              <a:t>Sample result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lesson we learned?</a:t>
            </a:r>
          </a:p>
          <a:p>
            <a:pPr lvl="1"/>
            <a:r>
              <a:rPr lang="en-US" dirty="0"/>
              <a:t>BFS-styled propagation works for problems with:</a:t>
            </a:r>
          </a:p>
          <a:p>
            <a:pPr lvl="2"/>
            <a:r>
              <a:rPr lang="en-US" dirty="0"/>
              <a:t>Optimal substructure</a:t>
            </a:r>
          </a:p>
          <a:p>
            <a:pPr lvl="2"/>
            <a:r>
              <a:rPr lang="en-US" dirty="0"/>
              <a:t>Wavefront computing patterns</a:t>
            </a:r>
          </a:p>
          <a:p>
            <a:pPr lvl="1"/>
            <a:r>
              <a:rPr lang="en-US" dirty="0"/>
              <a:t>In shortest path, we maintain wavefront </a:t>
            </a:r>
          </a:p>
          <a:p>
            <a:pPr lvl="2"/>
            <a:r>
              <a:rPr lang="en-US" dirty="0"/>
              <a:t>Relaxation: d[u] + w(u, v) &lt; d[v]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11D4B-2BF6-2A4A-BBDD-7F0FF187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45784"/>
            <a:ext cx="7886700" cy="8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1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125B7-2679-D649-8FB1-38896DC6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8FAC0-4FAE-C245-8A69-DC3B5005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Giants …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482C6B-EEF5-5842-B745-F8B8AFA4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0" y="1248960"/>
            <a:ext cx="5215861" cy="365457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96171-113E-2848-BB3A-548CA8DC6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187" y="2131581"/>
            <a:ext cx="4691163" cy="36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57F26-6C83-F844-A790-4AC7A6A5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20CC2B-6E59-004E-ADF1-CD9BFC0C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5" name="Picture 34" descr="A close up of a map&#10;&#10;Description automatically generated">
            <a:extLst>
              <a:ext uri="{FF2B5EF4-FFF2-40B4-BE49-F238E27FC236}">
                <a16:creationId xmlns:a16="http://schemas.microsoft.com/office/drawing/2014/main" id="{D6D87C5A-DE14-0147-B786-C9B3E9A8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36837"/>
            <a:ext cx="7904057" cy="5042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BAB7A-1219-8F43-B96A-4584E7227630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Preflow</a:t>
            </a:r>
            <a:r>
              <a:rPr lang="en-US" dirty="0"/>
              <a:t> from source and select a in iteration 1</a:t>
            </a:r>
          </a:p>
        </p:txBody>
      </p:sp>
    </p:spTree>
    <p:extLst>
      <p:ext uri="{BB962C8B-B14F-4D97-AF65-F5344CB8AC3E}">
        <p14:creationId xmlns:p14="http://schemas.microsoft.com/office/powerpoint/2010/main" val="2615248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88BD4-FAC8-4146-823A-A92B5299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A93CA-8E1C-A345-A6BB-228ECBD2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3C01F26-17D2-1F4B-AB7D-75B3683D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31" y="1392692"/>
            <a:ext cx="7939919" cy="508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5F124-3816-1F4B-8F9C-6B33E2768074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Relabel(a) to increase h[a] by one</a:t>
            </a:r>
          </a:p>
        </p:txBody>
      </p:sp>
    </p:spTree>
    <p:extLst>
      <p:ext uri="{BB962C8B-B14F-4D97-AF65-F5344CB8AC3E}">
        <p14:creationId xmlns:p14="http://schemas.microsoft.com/office/powerpoint/2010/main" val="2399725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88BD4-FAC8-4146-823A-A92B5299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A93CA-8E1C-A345-A6BB-228ECBD2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D365C33-9B3F-414C-B771-2BDD3397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5" y="1253515"/>
            <a:ext cx="8206273" cy="5267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0FE34-B711-E840-93A1-F6B28A6CC892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Push(a, t) to add 5 flow along </a:t>
            </a:r>
            <a:r>
              <a:rPr lang="en-US" dirty="0" err="1"/>
              <a:t>a</a:t>
            </a:r>
            <a:r>
              <a:rPr lang="en-US" dirty="0" err="1">
                <a:sym typeface="Wingdings" pitchFamily="2" charset="2"/>
              </a:rPr>
              <a:t>t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4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DEF633-30CA-174A-8E67-111EC1A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88D142-63FD-6244-9256-07CB497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2AAFB5-E2EA-8A46-978A-D94AED1C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82145"/>
            <a:ext cx="7974931" cy="5103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A3573F-7565-DB41-9166-EC9225E1B120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Push(a, b) to add 1 flow along </a:t>
            </a:r>
            <a:r>
              <a:rPr lang="en-US" dirty="0" err="1"/>
              <a:t>a</a:t>
            </a:r>
            <a:r>
              <a:rPr lang="en-US" dirty="0" err="1">
                <a:sym typeface="Wingdings" pitchFamily="2" charset="2"/>
              </a:rPr>
              <a:t>b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3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94C79-E302-654B-B325-7A549B1B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AB128-CAEB-9949-B1A4-F660A56C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F0B05D8-CDC7-294F-B86F-FE536AFC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1" y="1323631"/>
            <a:ext cx="8066098" cy="5147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031AD-774A-C64A-BC4C-C4FE400F8C65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Relabel(b) to increase h[b] by 1 </a:t>
            </a:r>
          </a:p>
        </p:txBody>
      </p:sp>
    </p:spTree>
    <p:extLst>
      <p:ext uri="{BB962C8B-B14F-4D97-AF65-F5344CB8AC3E}">
        <p14:creationId xmlns:p14="http://schemas.microsoft.com/office/powerpoint/2010/main" val="410584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B35C6-781D-564F-8C88-C23F63F6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D9F0DD-05D9-7143-A549-827FA462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1E448D7-60A7-9D4D-AA68-6BC22EEC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7868"/>
            <a:ext cx="7886700" cy="509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3EABA-76AE-B64E-822D-50C98688A65B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Push(b, t) to increase flow by 5 along </a:t>
            </a:r>
            <a:r>
              <a:rPr lang="en-US" dirty="0" err="1"/>
              <a:t>b</a:t>
            </a:r>
            <a:r>
              <a:rPr lang="en-US" dirty="0" err="1">
                <a:sym typeface="Wingdings" pitchFamily="2" charset="2"/>
              </a:rPr>
              <a:t>t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3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34C61-6494-884E-81BE-0A5CB3A5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6D718B-363A-AF4C-9518-F89554FF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78E5BF-45A6-674B-80EB-C8B9DA6C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8404"/>
            <a:ext cx="8011597" cy="5100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E32BA2-74F6-9446-A869-4FB44E312496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Relabel(b) to increase h[b] by 1</a:t>
            </a:r>
          </a:p>
        </p:txBody>
      </p:sp>
    </p:spTree>
    <p:extLst>
      <p:ext uri="{BB962C8B-B14F-4D97-AF65-F5344CB8AC3E}">
        <p14:creationId xmlns:p14="http://schemas.microsoft.com/office/powerpoint/2010/main" val="3088326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199C4-26C4-4E4B-ADF0-64ACEE21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FAB287-7E65-F84E-A850-78E0F8A2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004B7F7-B036-1142-8262-3AD8B8A5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9" y="1279990"/>
            <a:ext cx="8090321" cy="517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32697D-34CF-B644-98DF-AA126580B0E1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Push(b, a) to increase flow along </a:t>
            </a:r>
            <a:r>
              <a:rPr lang="en-US" dirty="0" err="1"/>
              <a:t>b</a:t>
            </a:r>
            <a:r>
              <a:rPr lang="en-US" dirty="0" err="1">
                <a:sym typeface="Wingdings" pitchFamily="2" charset="2"/>
              </a:rPr>
              <a:t>a</a:t>
            </a:r>
            <a:r>
              <a:rPr lang="en-US" dirty="0">
                <a:sym typeface="Wingdings" pitchFamily="2" charset="2"/>
              </a:rPr>
              <a:t> by 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3180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33C2D-093C-1B40-BDE4-89AFA93C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6207A-69FF-AD46-A933-A54EDA65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A78B7C1-5B92-5748-97AE-4CF15B91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4" y="1332103"/>
            <a:ext cx="7963152" cy="509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1C102-5335-5447-8523-7E9AC7A995B0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Relabel(b) to increase h[b] by 1</a:t>
            </a:r>
          </a:p>
        </p:txBody>
      </p:sp>
    </p:spTree>
    <p:extLst>
      <p:ext uri="{BB962C8B-B14F-4D97-AF65-F5344CB8AC3E}">
        <p14:creationId xmlns:p14="http://schemas.microsoft.com/office/powerpoint/2010/main" val="412271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7C7EA-CF93-3548-B999-08D7CAA3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939248-EAA6-D940-947D-0AD715FC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Maximum Flow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F80EB-DB78-5648-9B24-708205905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Network flow problem</a:t>
            </a:r>
          </a:p>
          <a:p>
            <a:pPr lvl="1" algn="just"/>
            <a:r>
              <a:rPr lang="en-US" altLang="zh-CN" dirty="0"/>
              <a:t>A </a:t>
            </a:r>
            <a:r>
              <a:rPr lang="en-US" altLang="zh-CN" dirty="0">
                <a:solidFill>
                  <a:schemeClr val="accent2"/>
                </a:solidFill>
              </a:rPr>
              <a:t>flow network</a:t>
            </a:r>
            <a:r>
              <a:rPr lang="en-US" altLang="zh-CN" dirty="0"/>
              <a:t> G=(V,E): a directed graph, where each edge 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en-US" altLang="zh-CN" dirty="0">
                <a:sym typeface="Symbol" pitchFamily="18" charset="2"/>
              </a:rPr>
              <a:t>E has a nonnegative </a:t>
            </a: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capacity</a:t>
            </a:r>
            <a:r>
              <a:rPr lang="en-US" altLang="zh-CN" dirty="0">
                <a:sym typeface="Symbol" pitchFamily="18" charset="2"/>
              </a:rPr>
              <a:t> 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)&gt;=0.</a:t>
            </a:r>
          </a:p>
          <a:p>
            <a:pPr lvl="1" algn="just"/>
            <a:r>
              <a:rPr lang="en-US" altLang="zh-CN" dirty="0">
                <a:sym typeface="Symbol" pitchFamily="18" charset="2"/>
              </a:rPr>
              <a:t>If 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)E, we can assume that 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)=0.</a:t>
            </a:r>
          </a:p>
          <a:p>
            <a:pPr lvl="1" algn="just"/>
            <a:r>
              <a:rPr lang="en-US" altLang="zh-CN" dirty="0">
                <a:sym typeface="Symbol" pitchFamily="18" charset="2"/>
              </a:rPr>
              <a:t>two distinct vertices :</a:t>
            </a:r>
            <a:r>
              <a:rPr lang="en-US" altLang="zh-CN" b="1" dirty="0">
                <a:sym typeface="Symbol" pitchFamily="18" charset="2"/>
              </a:rPr>
              <a:t>a </a:t>
            </a:r>
            <a:r>
              <a:rPr lang="en-US" altLang="zh-CN" b="1" dirty="0">
                <a:solidFill>
                  <a:schemeClr val="accent2"/>
                </a:solidFill>
                <a:sym typeface="Symbol" pitchFamily="18" charset="2"/>
              </a:rPr>
              <a:t>source</a:t>
            </a:r>
            <a:r>
              <a:rPr lang="en-US" altLang="zh-CN" b="1" dirty="0">
                <a:sym typeface="Symbol" pitchFamily="18" charset="2"/>
              </a:rPr>
              <a:t> </a:t>
            </a:r>
            <a:r>
              <a:rPr lang="en-US" altLang="zh-CN" b="1" i="1" dirty="0">
                <a:sym typeface="Symbol" pitchFamily="18" charset="2"/>
              </a:rPr>
              <a:t>s</a:t>
            </a:r>
            <a:r>
              <a:rPr lang="en-US" altLang="zh-CN" b="1" dirty="0">
                <a:sym typeface="Symbol" pitchFamily="18" charset="2"/>
              </a:rPr>
              <a:t> and a </a:t>
            </a:r>
            <a:r>
              <a:rPr lang="en-US" altLang="zh-CN" b="1" dirty="0">
                <a:solidFill>
                  <a:schemeClr val="accent2"/>
                </a:solidFill>
                <a:sym typeface="Symbol" pitchFamily="18" charset="2"/>
              </a:rPr>
              <a:t>sink</a:t>
            </a:r>
            <a:r>
              <a:rPr lang="en-US" altLang="zh-CN" b="1" dirty="0">
                <a:sym typeface="Symbol" pitchFamily="18" charset="2"/>
              </a:rPr>
              <a:t> </a:t>
            </a:r>
            <a:r>
              <a:rPr lang="en-US" altLang="zh-CN" b="1" i="1" dirty="0">
                <a:sym typeface="Symbol" pitchFamily="18" charset="2"/>
              </a:rPr>
              <a:t>t</a:t>
            </a:r>
            <a:r>
              <a:rPr lang="en-US" altLang="zh-CN" b="1" dirty="0">
                <a:sym typeface="Symbol" pitchFamily="18" charset="2"/>
              </a:rPr>
              <a:t>.</a:t>
            </a:r>
            <a:endParaRPr lang="en-US" altLang="zh-CN" b="1" dirty="0"/>
          </a:p>
          <a:p>
            <a:pPr lvl="1" algn="just"/>
            <a:endParaRPr lang="en-US" altLang="zh-TW" b="1" dirty="0">
              <a:solidFill>
                <a:srgbClr val="FF0000"/>
              </a:solidFill>
            </a:endParaRPr>
          </a:p>
          <a:p>
            <a:pPr lvl="1" algn="just"/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5" name="Group 37">
            <a:extLst>
              <a:ext uri="{FF2B5EF4-FFF2-40B4-BE49-F238E27FC236}">
                <a16:creationId xmlns:a16="http://schemas.microsoft.com/office/drawing/2014/main" id="{219BEAC0-A4D8-2646-A286-46FC266878B9}"/>
              </a:ext>
            </a:extLst>
          </p:cNvPr>
          <p:cNvGrpSpPr>
            <a:grpSpLocks/>
          </p:cNvGrpSpPr>
          <p:nvPr/>
        </p:nvGrpSpPr>
        <p:grpSpPr bwMode="auto">
          <a:xfrm>
            <a:off x="1714480" y="3571876"/>
            <a:ext cx="4953000" cy="2743200"/>
            <a:chOff x="1008" y="2426"/>
            <a:chExt cx="3120" cy="1728"/>
          </a:xfrm>
        </p:grpSpPr>
        <p:grpSp>
          <p:nvGrpSpPr>
            <p:cNvPr id="6" name="Group 36">
              <a:extLst>
                <a:ext uri="{FF2B5EF4-FFF2-40B4-BE49-F238E27FC236}">
                  <a16:creationId xmlns:a16="http://schemas.microsoft.com/office/drawing/2014/main" id="{27A4F9FA-610F-8646-84B4-1042E1CD4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44"/>
              <a:ext cx="3120" cy="1484"/>
              <a:chOff x="1008" y="2544"/>
              <a:chExt cx="3120" cy="1484"/>
            </a:xfrm>
          </p:grpSpPr>
          <p:sp>
            <p:nvSpPr>
              <p:cNvPr id="17" name="Oval 8">
                <a:extLst>
                  <a:ext uri="{FF2B5EF4-FFF2-40B4-BE49-F238E27FC236}">
                    <a16:creationId xmlns:a16="http://schemas.microsoft.com/office/drawing/2014/main" id="{FA05F23F-3E2D-5444-99CF-4033F5F2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3098"/>
                <a:ext cx="374" cy="332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s</a:t>
                </a:r>
              </a:p>
            </p:txBody>
          </p:sp>
          <p:sp>
            <p:nvSpPr>
              <p:cNvPr id="18" name="Oval 9">
                <a:extLst>
                  <a:ext uri="{FF2B5EF4-FFF2-40B4-BE49-F238E27FC236}">
                    <a16:creationId xmlns:a16="http://schemas.microsoft.com/office/drawing/2014/main" id="{89867220-6A6E-7B40-B113-878FF1CD0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3652"/>
                <a:ext cx="375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Oval 10">
                <a:extLst>
                  <a:ext uri="{FF2B5EF4-FFF2-40B4-BE49-F238E27FC236}">
                    <a16:creationId xmlns:a16="http://schemas.microsoft.com/office/drawing/2014/main" id="{62F165AA-8B87-B94B-BB77-AEF226DEB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696"/>
                <a:ext cx="374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Oval 11">
                <a:extLst>
                  <a:ext uri="{FF2B5EF4-FFF2-40B4-BE49-F238E27FC236}">
                    <a16:creationId xmlns:a16="http://schemas.microsoft.com/office/drawing/2014/main" id="{CCAA516F-8F9B-5549-8B9E-558565D2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3098"/>
                <a:ext cx="374" cy="332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t</a:t>
                </a:r>
              </a:p>
            </p:txBody>
          </p:sp>
          <p:sp>
            <p:nvSpPr>
              <p:cNvPr id="21" name="Oval 12">
                <a:extLst>
                  <a:ext uri="{FF2B5EF4-FFF2-40B4-BE49-F238E27FC236}">
                    <a16:creationId xmlns:a16="http://schemas.microsoft.com/office/drawing/2014/main" id="{4A1C61EA-DFFC-9C45-B465-5AF9737D4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74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Oval 13">
                <a:extLst>
                  <a:ext uri="{FF2B5EF4-FFF2-40B4-BE49-F238E27FC236}">
                    <a16:creationId xmlns:a16="http://schemas.microsoft.com/office/drawing/2014/main" id="{88DC8FFD-8B34-5D45-8595-7AE73A910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2544"/>
                <a:ext cx="375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503C5769-83F8-C14D-BB56-3012CAC8E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2" y="2876"/>
                <a:ext cx="50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73861CB7-7093-C048-B753-F5510247A9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3430"/>
                <a:ext cx="499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16">
                <a:extLst>
                  <a:ext uri="{FF2B5EF4-FFF2-40B4-BE49-F238E27FC236}">
                    <a16:creationId xmlns:a16="http://schemas.microsoft.com/office/drawing/2014/main" id="{5540F07F-5A31-2F4E-9B01-534CCC030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2876"/>
                <a:ext cx="0" cy="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17">
                <a:extLst>
                  <a:ext uri="{FF2B5EF4-FFF2-40B4-BE49-F238E27FC236}">
                    <a16:creationId xmlns:a16="http://schemas.microsoft.com/office/drawing/2014/main" id="{AFC1F4AF-67D8-F545-BC8F-3123C469F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1" y="2876"/>
                <a:ext cx="0" cy="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18">
                <a:extLst>
                  <a:ext uri="{FF2B5EF4-FFF2-40B4-BE49-F238E27FC236}">
                    <a16:creationId xmlns:a16="http://schemas.microsoft.com/office/drawing/2014/main" id="{20653F87-3E0E-5B42-9AFA-41C6222CF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27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19">
                <a:extLst>
                  <a:ext uri="{FF2B5EF4-FFF2-40B4-BE49-F238E27FC236}">
                    <a16:creationId xmlns:a16="http://schemas.microsoft.com/office/drawing/2014/main" id="{3130A8E6-8E3B-DF4C-A670-7E69B5519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38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0">
                <a:extLst>
                  <a:ext uri="{FF2B5EF4-FFF2-40B4-BE49-F238E27FC236}">
                    <a16:creationId xmlns:a16="http://schemas.microsoft.com/office/drawing/2014/main" id="{A88FC0CF-6AF0-7F44-9514-C1B094B57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4" y="2821"/>
                <a:ext cx="500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0" name="Line 21">
                <a:extLst>
                  <a:ext uri="{FF2B5EF4-FFF2-40B4-BE49-F238E27FC236}">
                    <a16:creationId xmlns:a16="http://schemas.microsoft.com/office/drawing/2014/main" id="{9818DFD7-344D-CC4E-A27B-393615BC1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4" y="3430"/>
                <a:ext cx="500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22">
                <a:extLst>
                  <a:ext uri="{FF2B5EF4-FFF2-40B4-BE49-F238E27FC236}">
                    <a16:creationId xmlns:a16="http://schemas.microsoft.com/office/drawing/2014/main" id="{87C887FD-41BD-8347-A7AF-65CC0D14F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67" y="2880"/>
                <a:ext cx="5" cy="7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23">
                <a:extLst>
                  <a:ext uri="{FF2B5EF4-FFF2-40B4-BE49-F238E27FC236}">
                    <a16:creationId xmlns:a16="http://schemas.microsoft.com/office/drawing/2014/main" id="{99D6A70F-DE42-BE4B-8559-8CEBA6144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94" y="2821"/>
                <a:ext cx="686" cy="8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" name="Text Box 24">
              <a:extLst>
                <a:ext uri="{FF2B5EF4-FFF2-40B4-BE49-F238E27FC236}">
                  <a16:creationId xmlns:a16="http://schemas.microsoft.com/office/drawing/2014/main" id="{E67C077F-C9EE-D049-8F09-DD1032124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784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16</a:t>
              </a:r>
            </a:p>
          </p:txBody>
        </p:sp>
        <p:sp>
          <p:nvSpPr>
            <p:cNvPr id="8" name="Text Box 25">
              <a:extLst>
                <a:ext uri="{FF2B5EF4-FFF2-40B4-BE49-F238E27FC236}">
                  <a16:creationId xmlns:a16="http://schemas.microsoft.com/office/drawing/2014/main" id="{6CD96B08-DCFC-E947-99D2-B46D08172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242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12</a:t>
              </a:r>
            </a:p>
          </p:txBody>
        </p:sp>
        <p:sp>
          <p:nvSpPr>
            <p:cNvPr id="9" name="Text Box 26">
              <a:extLst>
                <a:ext uri="{FF2B5EF4-FFF2-40B4-BE49-F238E27FC236}">
                  <a16:creationId xmlns:a16="http://schemas.microsoft.com/office/drawing/2014/main" id="{0862D531-5F6C-BE49-95AB-FC821923B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4" y="2714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20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5CB85B72-3840-AC49-915B-842DA2424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16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10</a:t>
              </a: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7BDE83DB-2925-474D-B438-DC53E465F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319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4</a:t>
              </a:r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E1A43584-07D0-AE43-B7A1-F42FE24A1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" y="314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9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741DCE92-E7EC-9B47-A50B-89CF72C2D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7</a:t>
              </a:r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AB9BB581-E19A-2248-A5D2-4EA93AC9C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2" y="353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4</a:t>
              </a:r>
            </a:p>
          </p:txBody>
        </p:sp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B81EABFF-750C-174E-86BB-949F6FEA7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60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13</a:t>
              </a:r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86AFE4B9-F0FA-B94C-ACB5-6057A0E45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" y="386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79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2CDFC-DF01-4547-9626-AAADE74A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DAF464-771B-7D4E-B6EA-92DC3CF8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8A30312-E1EC-644E-9D77-A325AC0B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6" y="1277511"/>
            <a:ext cx="8247767" cy="5235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D4F-A08D-F34C-8A3F-00F91A3D237D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Relabel(b) to increase h[b] by 1</a:t>
            </a:r>
          </a:p>
        </p:txBody>
      </p:sp>
    </p:spTree>
    <p:extLst>
      <p:ext uri="{BB962C8B-B14F-4D97-AF65-F5344CB8AC3E}">
        <p14:creationId xmlns:p14="http://schemas.microsoft.com/office/powerpoint/2010/main" val="621017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17308-5AF5-514C-9628-B901B734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0EABE3-1815-C245-AC14-A3A7C0D4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AA9CAB2-4A81-CB45-967A-2F24E7CC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28" y="1282484"/>
            <a:ext cx="8090321" cy="52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18428-FE82-F84B-92AF-73747B1BEF28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Relabel(b) to increase h[b] by 1</a:t>
            </a:r>
          </a:p>
        </p:txBody>
      </p:sp>
    </p:spTree>
    <p:extLst>
      <p:ext uri="{BB962C8B-B14F-4D97-AF65-F5344CB8AC3E}">
        <p14:creationId xmlns:p14="http://schemas.microsoft.com/office/powerpoint/2010/main" val="85341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1546B-E18C-B549-BD98-37535B88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5CDF26-BDC8-424F-94B4-644639DC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C59085-ACD0-0A4D-B9B0-A22F283A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28411"/>
            <a:ext cx="7886700" cy="5046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31DEB-92A1-0D48-9A7C-91A09F2CA956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Push(b, s) to increase the flow along </a:t>
            </a:r>
            <a:r>
              <a:rPr lang="en-US" dirty="0" err="1"/>
              <a:t>b</a:t>
            </a:r>
            <a:r>
              <a:rPr lang="en-US" dirty="0" err="1">
                <a:sym typeface="Wingdings" pitchFamily="2" charset="2"/>
              </a:rPr>
              <a:t>s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by 1</a:t>
            </a:r>
          </a:p>
        </p:txBody>
      </p:sp>
    </p:spTree>
    <p:extLst>
      <p:ext uri="{BB962C8B-B14F-4D97-AF65-F5344CB8AC3E}">
        <p14:creationId xmlns:p14="http://schemas.microsoft.com/office/powerpoint/2010/main" val="3510544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A3D9E-FB3C-8840-AE06-54C0D99F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EA762-58C2-5645-AEDB-68609220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D83CD02-C0AC-5C49-A11B-2157661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85" y="1344761"/>
            <a:ext cx="8017860" cy="5165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040AB4-3CAE-824A-A343-055003EAFC8A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Relabel(a) to increase h[a] by 1</a:t>
            </a:r>
          </a:p>
        </p:txBody>
      </p:sp>
    </p:spTree>
    <p:extLst>
      <p:ext uri="{BB962C8B-B14F-4D97-AF65-F5344CB8AC3E}">
        <p14:creationId xmlns:p14="http://schemas.microsoft.com/office/powerpoint/2010/main" val="195139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A3485-050A-3549-B055-565784EF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4433F5-575F-2342-920B-694DEEB6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7EA3BE2-78EE-5042-A5CF-EA77D4A99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205" y="1332084"/>
            <a:ext cx="7944245" cy="50425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DEEAC-88AE-D241-94DA-D6DC6A2BC731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Relabel(a) to increase h[a] by 1</a:t>
            </a:r>
          </a:p>
        </p:txBody>
      </p:sp>
    </p:spTree>
    <p:extLst>
      <p:ext uri="{BB962C8B-B14F-4D97-AF65-F5344CB8AC3E}">
        <p14:creationId xmlns:p14="http://schemas.microsoft.com/office/powerpoint/2010/main" val="482470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56E67-B659-F047-A2A4-CF096871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EB831-03EE-664F-A1CB-831831DD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E8DDCC6-D3A8-A744-A7C7-DA97FFEB9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95400"/>
            <a:ext cx="7999680" cy="51356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EE509-1840-5047-913F-10118B3C5148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Relabel(a) to increase h[a] by 1</a:t>
            </a:r>
          </a:p>
        </p:txBody>
      </p:sp>
    </p:spTree>
    <p:extLst>
      <p:ext uri="{BB962C8B-B14F-4D97-AF65-F5344CB8AC3E}">
        <p14:creationId xmlns:p14="http://schemas.microsoft.com/office/powerpoint/2010/main" val="2283684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93D4F-E90D-3D41-B9FD-22F94E94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60F0A2-AEE8-0344-AD52-9390DBCF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CD2A791-F877-A240-A35C-F94A0120D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95400"/>
            <a:ext cx="7948391" cy="50792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BB757-AD1A-2649-B9BE-04D1AFB6A56C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Relabel(a) to increase h[a] by 1</a:t>
            </a:r>
          </a:p>
        </p:txBody>
      </p:sp>
    </p:spTree>
    <p:extLst>
      <p:ext uri="{BB962C8B-B14F-4D97-AF65-F5344CB8AC3E}">
        <p14:creationId xmlns:p14="http://schemas.microsoft.com/office/powerpoint/2010/main" val="1500936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BD9BB-A764-5941-8F48-AA65607B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0E8C51-DD98-3C44-A770-C4AF10B1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A2832FB-F68D-B74A-BF8D-194B84095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295400"/>
            <a:ext cx="7967777" cy="50792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82065-1147-CD41-AF29-86500392A4B7}"/>
              </a:ext>
            </a:extLst>
          </p:cNvPr>
          <p:cNvSpPr txBox="1"/>
          <p:nvPr/>
        </p:nvSpPr>
        <p:spPr>
          <a:xfrm>
            <a:off x="3185261" y="6240300"/>
            <a:ext cx="494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Push(a, s) to increase the flow along </a:t>
            </a:r>
            <a:r>
              <a:rPr lang="en-US" dirty="0" err="1"/>
              <a:t>a</a:t>
            </a:r>
            <a:r>
              <a:rPr lang="en-US" dirty="0" err="1">
                <a:sym typeface="Wingdings" pitchFamily="2" charset="2"/>
              </a:rPr>
              <a:t>s</a:t>
            </a:r>
            <a:r>
              <a:rPr lang="en-US" dirty="0"/>
              <a:t> by 1</a:t>
            </a:r>
          </a:p>
        </p:txBody>
      </p:sp>
    </p:spTree>
    <p:extLst>
      <p:ext uri="{BB962C8B-B14F-4D97-AF65-F5344CB8AC3E}">
        <p14:creationId xmlns:p14="http://schemas.microsoft.com/office/powerpoint/2010/main" val="51466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0A316-30D3-6C4B-BB36-42EE4847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A1E43-14AB-F140-B168-0F6D1F7B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F695F-C990-8240-B734-160DDC0E7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push/relabel operations?</a:t>
            </a:r>
          </a:p>
          <a:p>
            <a:pPr lvl="1"/>
            <a:r>
              <a:rPr lang="en-US" dirty="0"/>
              <a:t>Bound the maximum value of h(v) for any node v </a:t>
            </a:r>
          </a:p>
          <a:p>
            <a:pPr lvl="1"/>
            <a:r>
              <a:rPr lang="en-US" dirty="0"/>
              <a:t>Bound the number of relabel operations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4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C0A30-B570-0449-8DCC-B56C3B5B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2215F-AE17-B644-9FBC-F795DF3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Min-cost Flow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7CAC140D-E040-7447-BC30-762C7E0DA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470025"/>
            <a:ext cx="7886700" cy="369332"/>
          </a:xfrm>
          <a:prstGeom prst="rect">
            <a:avLst/>
          </a:prstGeom>
          <a:solidFill>
            <a:srgbClr val="FFFFCC"/>
          </a:solidFill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dirty="0"/>
              <a:t>Goal: Build a </a:t>
            </a:r>
            <a:r>
              <a:rPr lang="en-US" altLang="zh-TW" dirty="0">
                <a:solidFill>
                  <a:srgbClr val="FF0000"/>
                </a:solidFill>
              </a:rPr>
              <a:t>cheapest</a:t>
            </a:r>
            <a:r>
              <a:rPr lang="en-US" altLang="zh-TW" dirty="0"/>
              <a:t> network that satisfies the flow constraint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591D854-E134-7C4A-9E85-CD8A2357B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2647545"/>
            <a:ext cx="5908675" cy="1863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Blip>
                <a:blip r:embed="rId2"/>
              </a:buBlip>
            </a:pPr>
            <a:r>
              <a:rPr lang="en-US" altLang="zh-TW" dirty="0"/>
              <a:t> A directed graph </a:t>
            </a:r>
            <a:r>
              <a:rPr lang="en-US" altLang="zh-TW" i="1" dirty="0"/>
              <a:t>G</a:t>
            </a:r>
            <a:r>
              <a:rPr lang="en-US" altLang="zh-TW" dirty="0"/>
              <a:t> </a:t>
            </a:r>
          </a:p>
          <a:p>
            <a:pPr>
              <a:lnSpc>
                <a:spcPct val="130000"/>
              </a:lnSpc>
              <a:buFontTx/>
              <a:buBlip>
                <a:blip r:embed="rId2"/>
              </a:buBlip>
            </a:pPr>
            <a:r>
              <a:rPr lang="en-US" altLang="zh-TW" dirty="0"/>
              <a:t> A source vertex </a:t>
            </a:r>
            <a:r>
              <a:rPr lang="en-US" altLang="zh-TW" i="1" dirty="0"/>
              <a:t>s</a:t>
            </a:r>
            <a:r>
              <a:rPr lang="en-US" altLang="zh-TW" dirty="0"/>
              <a:t> </a:t>
            </a:r>
          </a:p>
          <a:p>
            <a:pPr>
              <a:lnSpc>
                <a:spcPct val="130000"/>
              </a:lnSpc>
              <a:buFontTx/>
              <a:buBlip>
                <a:blip r:embed="rId2"/>
              </a:buBlip>
            </a:pPr>
            <a:r>
              <a:rPr lang="en-US" altLang="zh-TW" dirty="0"/>
              <a:t> A sink vertex </a:t>
            </a:r>
            <a:r>
              <a:rPr lang="en-US" altLang="zh-TW" i="1" dirty="0"/>
              <a:t>t </a:t>
            </a:r>
          </a:p>
          <a:p>
            <a:pPr>
              <a:lnSpc>
                <a:spcPct val="130000"/>
              </a:lnSpc>
              <a:buFontTx/>
              <a:buBlip>
                <a:blip r:embed="rId2"/>
              </a:buBlip>
            </a:pPr>
            <a:r>
              <a:rPr lang="en-US" altLang="zh-TW" i="1" dirty="0"/>
              <a:t> </a:t>
            </a:r>
            <a:r>
              <a:rPr lang="en-US" altLang="zh-TW" dirty="0"/>
              <a:t>A capacity function </a:t>
            </a:r>
            <a:r>
              <a:rPr lang="en-US" altLang="zh-TW" i="1" dirty="0"/>
              <a:t>c</a:t>
            </a:r>
            <a:r>
              <a:rPr lang="en-US" altLang="zh-TW" dirty="0"/>
              <a:t> on the edges, i.e. </a:t>
            </a:r>
            <a:r>
              <a:rPr lang="en-US" altLang="zh-TW" i="1" dirty="0"/>
              <a:t>c: E-&gt;R</a:t>
            </a:r>
          </a:p>
          <a:p>
            <a:pPr>
              <a:lnSpc>
                <a:spcPct val="130000"/>
              </a:lnSpc>
              <a:buFontTx/>
              <a:buBlip>
                <a:blip r:embed="rId2"/>
              </a:buBlip>
            </a:pPr>
            <a:r>
              <a:rPr lang="en-US" altLang="zh-TW" dirty="0"/>
              <a:t> A cost function </a:t>
            </a:r>
            <a:r>
              <a:rPr lang="en-US" altLang="zh-TW" i="1" dirty="0"/>
              <a:t>w</a:t>
            </a:r>
            <a:r>
              <a:rPr lang="en-US" altLang="zh-TW" dirty="0"/>
              <a:t> on the edges, i.e. </a:t>
            </a:r>
            <a:r>
              <a:rPr lang="en-US" altLang="zh-TW" i="1" dirty="0"/>
              <a:t>w: E-&gt;R 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67C3E32-36BA-AD4D-B2A8-7AD011E8D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673549"/>
            <a:ext cx="7872413" cy="369332"/>
          </a:xfrm>
          <a:prstGeom prst="rect">
            <a:avLst/>
          </a:prstGeom>
          <a:solidFill>
            <a:srgbClr val="CCECFF"/>
          </a:solidFill>
          <a:ln w="2857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/>
              <a:t>Output: a </a:t>
            </a:r>
            <a:r>
              <a:rPr lang="en-US" altLang="zh-TW" b="1">
                <a:solidFill>
                  <a:srgbClr val="008000"/>
                </a:solidFill>
              </a:rPr>
              <a:t>maximum</a:t>
            </a:r>
            <a:r>
              <a:rPr lang="en-US" altLang="zh-TW"/>
              <a:t> </a:t>
            </a:r>
            <a:r>
              <a:rPr lang="en-US" altLang="zh-TW" i="1"/>
              <a:t>s-t</a:t>
            </a:r>
            <a:r>
              <a:rPr lang="en-US" altLang="zh-TW"/>
              <a:t>  flow </a:t>
            </a:r>
            <a:r>
              <a:rPr lang="en-US" altLang="zh-TW" i="1"/>
              <a:t>f</a:t>
            </a:r>
            <a:r>
              <a:rPr lang="en-US" altLang="zh-TW"/>
              <a:t>  which </a:t>
            </a:r>
            <a:r>
              <a:rPr lang="en-US" altLang="zh-TW" b="1">
                <a:solidFill>
                  <a:srgbClr val="FF6600"/>
                </a:solidFill>
              </a:rPr>
              <a:t>minimizes </a:t>
            </a:r>
            <a:r>
              <a:rPr lang="en-US" altLang="zh-TW" i="1"/>
              <a:t>Σf(e) w(e) 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E7C16E83-2F11-0546-8D96-A95367CE2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200" y="2187170"/>
            <a:ext cx="906463" cy="425450"/>
          </a:xfrm>
          <a:prstGeom prst="rect">
            <a:avLst/>
          </a:prstGeom>
          <a:solidFill>
            <a:srgbClr val="CCFFCC"/>
          </a:solidFill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Input: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AEB01-3F3C-D74D-9F6C-10796268C9C0}"/>
              </a:ext>
            </a:extLst>
          </p:cNvPr>
          <p:cNvSpPr txBox="1"/>
          <p:nvPr/>
        </p:nvSpPr>
        <p:spPr>
          <a:xfrm>
            <a:off x="628650" y="5517626"/>
            <a:ext cx="787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Concept: There can exist multiple maxflow solutions and we want to find the one with the minimum cost</a:t>
            </a:r>
          </a:p>
        </p:txBody>
      </p:sp>
    </p:spTree>
    <p:extLst>
      <p:ext uri="{BB962C8B-B14F-4D97-AF65-F5344CB8AC3E}">
        <p14:creationId xmlns:p14="http://schemas.microsoft.com/office/powerpoint/2010/main" val="36492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18327-70D6-8C4F-B197-5066CD5F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D3103-BC85-4A41-9BBF-D8117CB5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Constraint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44A27-6AE3-6E4A-8B03-7C1DEFE2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>
                <a:sym typeface="Symbol" pitchFamily="18" charset="2"/>
              </a:rPr>
              <a:t>G=(V,E): a flow network with capacity function c.</a:t>
            </a:r>
          </a:p>
          <a:p>
            <a:pPr algn="just"/>
            <a:r>
              <a:rPr lang="en-US" altLang="zh-CN" i="1" dirty="0">
                <a:sym typeface="Symbol" pitchFamily="18" charset="2"/>
              </a:rPr>
              <a:t>s</a:t>
            </a:r>
            <a:r>
              <a:rPr lang="en-US" altLang="zh-CN" dirty="0">
                <a:sym typeface="Symbol" pitchFamily="18" charset="2"/>
              </a:rPr>
              <a:t> -- the source and  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 -- the sink.</a:t>
            </a:r>
          </a:p>
          <a:p>
            <a:pPr algn="just"/>
            <a:r>
              <a:rPr lang="en-US" altLang="zh-CN" dirty="0">
                <a:sym typeface="Symbol" pitchFamily="18" charset="2"/>
              </a:rPr>
              <a:t>A flow f(u, v) in G must satisfy</a:t>
            </a:r>
          </a:p>
          <a:p>
            <a:pPr marL="822960" lvl="1" indent="-457200" algn="just">
              <a:buFont typeface="+mj-lt"/>
              <a:buAutoNum type="arabicPeriod"/>
            </a:pP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Capacity constraint</a:t>
            </a:r>
            <a:r>
              <a:rPr lang="en-US" altLang="zh-CN" dirty="0">
                <a:sym typeface="Symbol" pitchFamily="18" charset="2"/>
              </a:rPr>
              <a:t> </a:t>
            </a:r>
          </a:p>
          <a:p>
            <a:pPr lvl="2" algn="just"/>
            <a:r>
              <a:rPr lang="en-US" altLang="zh-CN" dirty="0">
                <a:sym typeface="Symbol" pitchFamily="18" charset="2"/>
              </a:rPr>
              <a:t>For all 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 V, we require f(u, v)  c(u, v).</a:t>
            </a:r>
          </a:p>
          <a:p>
            <a:pPr marL="822960" lvl="1" indent="-457200" algn="just">
              <a:buFont typeface="+mj-lt"/>
              <a:buAutoNum type="arabicPeriod"/>
            </a:pP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Flow conservation</a:t>
            </a:r>
          </a:p>
          <a:p>
            <a:pPr lvl="2" algn="just"/>
            <a:r>
              <a:rPr lang="en-US" altLang="zh-CN" dirty="0">
                <a:sym typeface="Symbol" pitchFamily="18" charset="2"/>
              </a:rPr>
              <a:t>For all u V-{s, t}, we require </a:t>
            </a:r>
          </a:p>
          <a:p>
            <a:pPr algn="just"/>
            <a:endParaRPr lang="en-US" altLang="zh-CN" dirty="0">
              <a:sym typeface="Symbol" pitchFamily="18" charset="2"/>
            </a:endParaRPr>
          </a:p>
          <a:p>
            <a:pPr algn="just">
              <a:buFontTx/>
              <a:buNone/>
            </a:pPr>
            <a:r>
              <a:rPr lang="en-US" altLang="zh-CN" dirty="0">
                <a:sym typeface="Symbol" pitchFamily="18" charset="2"/>
              </a:rPr>
              <a:t>                               </a:t>
            </a:r>
          </a:p>
          <a:p>
            <a:endParaRPr lang="en-US" dirty="0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9425A1AC-2099-0342-84C2-A590502F9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455" y="4808672"/>
            <a:ext cx="838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A9A8CC36-9101-C041-8525-EC47B08F5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855" y="4732472"/>
            <a:ext cx="990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E4C05085-5B55-E84D-8A75-679E681F49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0323" y="5165862"/>
            <a:ext cx="1000132" cy="500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AF826AC7-F242-9542-B622-3BE02087F1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4063" y="4737234"/>
            <a:ext cx="728028" cy="357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417DBEB6-74CB-BD4C-A34A-65BE5A103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415" y="5165862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" name="Object 13">
            <a:extLst>
              <a:ext uri="{FF2B5EF4-FFF2-40B4-BE49-F238E27FC236}">
                <a16:creationId xmlns:a16="http://schemas.microsoft.com/office/drawing/2014/main" id="{CAEC6B97-A7D4-1D48-A981-6FAAF329B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43979"/>
              </p:ext>
            </p:extLst>
          </p:nvPr>
        </p:nvGraphicFramePr>
        <p:xfrm>
          <a:off x="1071538" y="4735180"/>
          <a:ext cx="3000396" cy="86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方程式" r:id="rId3" imgW="1193760" imgH="342720" progId="Equation.3">
                  <p:embed/>
                </p:oleObj>
              </mc:Choice>
              <mc:Fallback>
                <p:oleObj name="方程式" r:id="rId3" imgW="1193760" imgH="342720" progId="Equation.3">
                  <p:embed/>
                  <p:pic>
                    <p:nvPicPr>
                      <p:cNvPr id="4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4735180"/>
                        <a:ext cx="3000396" cy="8613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AFEF92-D825-BE4C-9426-23CBC84A2282}"/>
              </a:ext>
            </a:extLst>
          </p:cNvPr>
          <p:cNvSpPr txBox="1"/>
          <p:nvPr/>
        </p:nvSpPr>
        <p:spPr>
          <a:xfrm>
            <a:off x="5832752" y="4521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167CD-6FF7-F747-8EA9-7A385F156465}"/>
              </a:ext>
            </a:extLst>
          </p:cNvPr>
          <p:cNvSpPr txBox="1"/>
          <p:nvPr/>
        </p:nvSpPr>
        <p:spPr>
          <a:xfrm>
            <a:off x="5832752" y="54599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22892-8766-2840-BA3A-6482FFBA91DA}"/>
              </a:ext>
            </a:extLst>
          </p:cNvPr>
          <p:cNvSpPr txBox="1"/>
          <p:nvPr/>
        </p:nvSpPr>
        <p:spPr>
          <a:xfrm>
            <a:off x="7448337" y="536386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1AE5F-47E1-0949-9143-B008B5AD8BAC}"/>
              </a:ext>
            </a:extLst>
          </p:cNvPr>
          <p:cNvSpPr txBox="1"/>
          <p:nvPr/>
        </p:nvSpPr>
        <p:spPr>
          <a:xfrm>
            <a:off x="7443016" y="44811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E042A-847A-404E-B7D9-5F38ADAB0E11}"/>
              </a:ext>
            </a:extLst>
          </p:cNvPr>
          <p:cNvSpPr txBox="1"/>
          <p:nvPr/>
        </p:nvSpPr>
        <p:spPr>
          <a:xfrm>
            <a:off x="6400800" y="59823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a+b</a:t>
            </a:r>
            <a:r>
              <a:rPr lang="en-US" dirty="0"/>
              <a:t> = </a:t>
            </a:r>
            <a:r>
              <a:rPr lang="en-US" dirty="0" err="1"/>
              <a:t>d+c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11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7FE71-9F14-8B46-A83D-6FE2B505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7ED1-24B3-CF42-A22F-337216F9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DFCC4893-B326-DD47-817F-91640F812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2354263"/>
            <a:ext cx="1918089" cy="36933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Bipartite matching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544AFD25-F86A-1543-A2C4-D468E090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69" y="3429000"/>
            <a:ext cx="1648400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Maximum flow </a:t>
            </a:r>
          </a:p>
        </p:txBody>
      </p:sp>
      <p:sp>
        <p:nvSpPr>
          <p:cNvPr id="9" name="Line 24">
            <a:extLst>
              <a:ext uri="{FF2B5EF4-FFF2-40B4-BE49-F238E27FC236}">
                <a16:creationId xmlns:a16="http://schemas.microsoft.com/office/drawing/2014/main" id="{989EF08C-630A-DB41-B78B-62EAB811D0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2751138"/>
            <a:ext cx="0" cy="665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AutoShape 27">
            <a:extLst>
              <a:ext uri="{FF2B5EF4-FFF2-40B4-BE49-F238E27FC236}">
                <a16:creationId xmlns:a16="http://schemas.microsoft.com/office/drawing/2014/main" id="{914D6A27-A9DC-5340-BCC5-D0D01D3DA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1585913"/>
            <a:ext cx="3033713" cy="498475"/>
          </a:xfrm>
          <a:prstGeom prst="wedgeRoundRectCallout">
            <a:avLst>
              <a:gd name="adj1" fmla="val 37181"/>
              <a:gd name="adj2" fmla="val 145542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M-augmenting paths</a:t>
            </a:r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30F87296-66C0-4647-9213-03A2C0BE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2660650"/>
            <a:ext cx="2535238" cy="768350"/>
          </a:xfrm>
          <a:prstGeom prst="wedgeRoundRectCallout">
            <a:avLst>
              <a:gd name="adj1" fmla="val 74106"/>
              <a:gd name="adj2" fmla="val 79750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Residual graph</a:t>
            </a:r>
          </a:p>
          <a:p>
            <a:pPr algn="ctr"/>
            <a:r>
              <a:rPr lang="en-US" altLang="zh-TW"/>
              <a:t>augmenting paths</a:t>
            </a:r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C498217-3542-E849-9092-BB44ED4739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6575" y="2200275"/>
            <a:ext cx="0" cy="3841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lg" len="lg"/>
          </a:ln>
          <a:effectLst/>
        </p:spPr>
        <p:txBody>
          <a:bodyPr wrap="none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281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7FE71-9F14-8B46-A83D-6FE2B505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7ED1-24B3-CF42-A22F-337216F9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DFCC4893-B326-DD47-817F-91640F812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2354263"/>
            <a:ext cx="1918089" cy="36933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Bipartite matching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544AFD25-F86A-1543-A2C4-D468E090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69" y="3429000"/>
            <a:ext cx="1648400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Maximum flow </a:t>
            </a: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9C483D43-928A-C94E-985D-A5CE95B22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0" y="4543425"/>
            <a:ext cx="2906713" cy="369332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 b="1" dirty="0"/>
              <a:t>Minimum cost flow</a:t>
            </a:r>
          </a:p>
        </p:txBody>
      </p:sp>
      <p:sp>
        <p:nvSpPr>
          <p:cNvPr id="9" name="Line 24">
            <a:extLst>
              <a:ext uri="{FF2B5EF4-FFF2-40B4-BE49-F238E27FC236}">
                <a16:creationId xmlns:a16="http://schemas.microsoft.com/office/drawing/2014/main" id="{989EF08C-630A-DB41-B78B-62EAB811D0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2751138"/>
            <a:ext cx="0" cy="665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25">
            <a:extLst>
              <a:ext uri="{FF2B5EF4-FFF2-40B4-BE49-F238E27FC236}">
                <a16:creationId xmlns:a16="http://schemas.microsoft.com/office/drawing/2014/main" id="{D42176C4-2FD7-B141-BF3A-1E098CBF0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813175"/>
            <a:ext cx="0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AutoShape 27">
            <a:extLst>
              <a:ext uri="{FF2B5EF4-FFF2-40B4-BE49-F238E27FC236}">
                <a16:creationId xmlns:a16="http://schemas.microsoft.com/office/drawing/2014/main" id="{914D6A27-A9DC-5340-BCC5-D0D01D3DA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1585913"/>
            <a:ext cx="3033713" cy="498475"/>
          </a:xfrm>
          <a:prstGeom prst="wedgeRoundRectCallout">
            <a:avLst>
              <a:gd name="adj1" fmla="val 37181"/>
              <a:gd name="adj2" fmla="val 145542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M-augmenting paths</a:t>
            </a:r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30F87296-66C0-4647-9213-03A2C0BE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2660650"/>
            <a:ext cx="2535238" cy="768350"/>
          </a:xfrm>
          <a:prstGeom prst="wedgeRoundRectCallout">
            <a:avLst>
              <a:gd name="adj1" fmla="val 74106"/>
              <a:gd name="adj2" fmla="val 79750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Residual graph</a:t>
            </a:r>
          </a:p>
          <a:p>
            <a:pPr algn="ctr"/>
            <a:r>
              <a:rPr lang="en-US" altLang="zh-TW"/>
              <a:t>augmenting paths</a:t>
            </a:r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C498217-3542-E849-9092-BB44ED4739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6575" y="2200275"/>
            <a:ext cx="0" cy="3841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lg" len="lg"/>
          </a:ln>
          <a:effectLst/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15" name="AutoShape 31">
            <a:extLst>
              <a:ext uri="{FF2B5EF4-FFF2-40B4-BE49-F238E27FC236}">
                <a16:creationId xmlns:a16="http://schemas.microsoft.com/office/drawing/2014/main" id="{F8984D87-F689-2B43-8AA1-AA2C9DDB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65638"/>
            <a:ext cx="1997075" cy="884237"/>
          </a:xfrm>
          <a:prstGeom prst="cloudCallout">
            <a:avLst>
              <a:gd name="adj1" fmla="val 65343"/>
              <a:gd name="adj2" fmla="val -1840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b="1" dirty="0"/>
              <a:t>???</a:t>
            </a:r>
          </a:p>
        </p:txBody>
      </p:sp>
      <p:sp>
        <p:nvSpPr>
          <p:cNvPr id="16" name="Line 32">
            <a:extLst>
              <a:ext uri="{FF2B5EF4-FFF2-40B4-BE49-F238E27FC236}">
                <a16:creationId xmlns:a16="http://schemas.microsoft.com/office/drawing/2014/main" id="{60D80C07-08A3-CA42-9EEF-A87E7AA1D2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6575" y="3697288"/>
            <a:ext cx="0" cy="3841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lg" len="lg"/>
          </a:ln>
          <a:effectLst/>
        </p:spPr>
        <p:txBody>
          <a:bodyPr wrap="none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810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7FE71-9F14-8B46-A83D-6FE2B505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7ED1-24B3-CF42-A22F-337216F9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DFCC4893-B326-DD47-817F-91640F812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2354263"/>
            <a:ext cx="1918089" cy="36933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Bipartite matching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544AFD25-F86A-1543-A2C4-D468E090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69" y="3429000"/>
            <a:ext cx="1648400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Maximum flow 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F8F8E46B-CF74-FC41-8BB7-B0B0DF3CA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697288"/>
            <a:ext cx="1450269" cy="369332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Shortest path</a:t>
            </a: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9C483D43-928A-C94E-985D-A5CE95B22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0" y="4543425"/>
            <a:ext cx="2906713" cy="369332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 b="1" dirty="0"/>
              <a:t>Minimum cost flow</a:t>
            </a:r>
          </a:p>
        </p:txBody>
      </p:sp>
      <p:sp>
        <p:nvSpPr>
          <p:cNvPr id="9" name="Line 24">
            <a:extLst>
              <a:ext uri="{FF2B5EF4-FFF2-40B4-BE49-F238E27FC236}">
                <a16:creationId xmlns:a16="http://schemas.microsoft.com/office/drawing/2014/main" id="{989EF08C-630A-DB41-B78B-62EAB811D0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2751138"/>
            <a:ext cx="0" cy="665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25">
            <a:extLst>
              <a:ext uri="{FF2B5EF4-FFF2-40B4-BE49-F238E27FC236}">
                <a16:creationId xmlns:a16="http://schemas.microsoft.com/office/drawing/2014/main" id="{D42176C4-2FD7-B141-BF3A-1E098CBF0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813175"/>
            <a:ext cx="0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26">
            <a:extLst>
              <a:ext uri="{FF2B5EF4-FFF2-40B4-BE49-F238E27FC236}">
                <a16:creationId xmlns:a16="http://schemas.microsoft.com/office/drawing/2014/main" id="{65F20577-17CA-A14D-AF08-4704B96A7C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2563" y="3851275"/>
            <a:ext cx="1382712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AutoShape 27">
            <a:extLst>
              <a:ext uri="{FF2B5EF4-FFF2-40B4-BE49-F238E27FC236}">
                <a16:creationId xmlns:a16="http://schemas.microsoft.com/office/drawing/2014/main" id="{914D6A27-A9DC-5340-BCC5-D0D01D3DA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1585913"/>
            <a:ext cx="3033713" cy="498475"/>
          </a:xfrm>
          <a:prstGeom prst="wedgeRoundRectCallout">
            <a:avLst>
              <a:gd name="adj1" fmla="val 37181"/>
              <a:gd name="adj2" fmla="val 145542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M-augmenting paths</a:t>
            </a:r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30F87296-66C0-4647-9213-03A2C0BE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2660650"/>
            <a:ext cx="2535238" cy="768350"/>
          </a:xfrm>
          <a:prstGeom prst="wedgeRoundRectCallout">
            <a:avLst>
              <a:gd name="adj1" fmla="val 74106"/>
              <a:gd name="adj2" fmla="val 79750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Residual graph</a:t>
            </a:r>
          </a:p>
          <a:p>
            <a:pPr algn="ctr"/>
            <a:r>
              <a:rPr lang="en-US" altLang="zh-TW"/>
              <a:t>augmenting paths</a:t>
            </a:r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C498217-3542-E849-9092-BB44ED4739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6575" y="2200275"/>
            <a:ext cx="0" cy="3841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lg" len="lg"/>
          </a:ln>
          <a:effectLst/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15" name="AutoShape 31">
            <a:extLst>
              <a:ext uri="{FF2B5EF4-FFF2-40B4-BE49-F238E27FC236}">
                <a16:creationId xmlns:a16="http://schemas.microsoft.com/office/drawing/2014/main" id="{F8984D87-F689-2B43-8AA1-AA2C9DDB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65638"/>
            <a:ext cx="1997075" cy="884237"/>
          </a:xfrm>
          <a:prstGeom prst="cloudCallout">
            <a:avLst>
              <a:gd name="adj1" fmla="val 65343"/>
              <a:gd name="adj2" fmla="val -1840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b="1" dirty="0"/>
              <a:t>???</a:t>
            </a:r>
          </a:p>
        </p:txBody>
      </p:sp>
      <p:sp>
        <p:nvSpPr>
          <p:cNvPr id="16" name="Line 32">
            <a:extLst>
              <a:ext uri="{FF2B5EF4-FFF2-40B4-BE49-F238E27FC236}">
                <a16:creationId xmlns:a16="http://schemas.microsoft.com/office/drawing/2014/main" id="{60D80C07-08A3-CA42-9EEF-A87E7AA1D2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6575" y="3697288"/>
            <a:ext cx="0" cy="3841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lg" len="lg"/>
          </a:ln>
          <a:effectLst/>
        </p:spPr>
        <p:txBody>
          <a:bodyPr wrap="none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07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7FE71-9F14-8B46-A83D-6FE2B505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7ED1-24B3-CF42-A22F-337216F9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DFCC4893-B326-DD47-817F-91640F812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2354263"/>
            <a:ext cx="1918089" cy="36933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Bipartite matching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544AFD25-F86A-1543-A2C4-D468E090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69" y="3429000"/>
            <a:ext cx="1648400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Maximum flow 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F8F8E46B-CF74-FC41-8BB7-B0B0DF3CA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697288"/>
            <a:ext cx="1450269" cy="369332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Shortest path</a:t>
            </a: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9C483D43-928A-C94E-985D-A5CE95B22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0" y="4543425"/>
            <a:ext cx="2906713" cy="369332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 b="1" dirty="0"/>
              <a:t>Minimum cost flow</a:t>
            </a:r>
          </a:p>
        </p:txBody>
      </p:sp>
      <p:sp>
        <p:nvSpPr>
          <p:cNvPr id="9" name="Line 24">
            <a:extLst>
              <a:ext uri="{FF2B5EF4-FFF2-40B4-BE49-F238E27FC236}">
                <a16:creationId xmlns:a16="http://schemas.microsoft.com/office/drawing/2014/main" id="{989EF08C-630A-DB41-B78B-62EAB811D0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2751138"/>
            <a:ext cx="0" cy="665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25">
            <a:extLst>
              <a:ext uri="{FF2B5EF4-FFF2-40B4-BE49-F238E27FC236}">
                <a16:creationId xmlns:a16="http://schemas.microsoft.com/office/drawing/2014/main" id="{D42176C4-2FD7-B141-BF3A-1E098CBF0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813175"/>
            <a:ext cx="0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26">
            <a:extLst>
              <a:ext uri="{FF2B5EF4-FFF2-40B4-BE49-F238E27FC236}">
                <a16:creationId xmlns:a16="http://schemas.microsoft.com/office/drawing/2014/main" id="{65F20577-17CA-A14D-AF08-4704B96A7C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2563" y="3851275"/>
            <a:ext cx="1382712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AutoShape 27">
            <a:extLst>
              <a:ext uri="{FF2B5EF4-FFF2-40B4-BE49-F238E27FC236}">
                <a16:creationId xmlns:a16="http://schemas.microsoft.com/office/drawing/2014/main" id="{914D6A27-A9DC-5340-BCC5-D0D01D3DA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1585913"/>
            <a:ext cx="3033713" cy="498475"/>
          </a:xfrm>
          <a:prstGeom prst="wedgeRoundRectCallout">
            <a:avLst>
              <a:gd name="adj1" fmla="val 37181"/>
              <a:gd name="adj2" fmla="val 145542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M-augmenting paths</a:t>
            </a:r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30F87296-66C0-4647-9213-03A2C0BE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2660650"/>
            <a:ext cx="2535238" cy="768350"/>
          </a:xfrm>
          <a:prstGeom prst="wedgeRoundRectCallout">
            <a:avLst>
              <a:gd name="adj1" fmla="val 74106"/>
              <a:gd name="adj2" fmla="val 79750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/>
              <a:t>Residual graph</a:t>
            </a:r>
          </a:p>
          <a:p>
            <a:pPr algn="ctr"/>
            <a:r>
              <a:rPr lang="en-US" altLang="zh-TW"/>
              <a:t>augmenting paths</a:t>
            </a:r>
          </a:p>
        </p:txBody>
      </p:sp>
      <p:sp>
        <p:nvSpPr>
          <p:cNvPr id="14" name="Line 30">
            <a:extLst>
              <a:ext uri="{FF2B5EF4-FFF2-40B4-BE49-F238E27FC236}">
                <a16:creationId xmlns:a16="http://schemas.microsoft.com/office/drawing/2014/main" id="{2C498217-3542-E849-9092-BB44ED4739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6575" y="2200275"/>
            <a:ext cx="0" cy="3841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lg" len="lg"/>
          </a:ln>
          <a:effectLst/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15" name="AutoShape 31">
            <a:extLst>
              <a:ext uri="{FF2B5EF4-FFF2-40B4-BE49-F238E27FC236}">
                <a16:creationId xmlns:a16="http://schemas.microsoft.com/office/drawing/2014/main" id="{F8984D87-F689-2B43-8AA1-AA2C9DDB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65638"/>
            <a:ext cx="1997075" cy="884237"/>
          </a:xfrm>
          <a:prstGeom prst="cloudCallout">
            <a:avLst>
              <a:gd name="adj1" fmla="val 65343"/>
              <a:gd name="adj2" fmla="val -1840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b="1" dirty="0"/>
              <a:t>???</a:t>
            </a:r>
          </a:p>
        </p:txBody>
      </p:sp>
      <p:sp>
        <p:nvSpPr>
          <p:cNvPr id="16" name="Line 32">
            <a:extLst>
              <a:ext uri="{FF2B5EF4-FFF2-40B4-BE49-F238E27FC236}">
                <a16:creationId xmlns:a16="http://schemas.microsoft.com/office/drawing/2014/main" id="{60D80C07-08A3-CA42-9EEF-A87E7AA1D2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6575" y="3697288"/>
            <a:ext cx="0" cy="38417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lg" len="lg"/>
          </a:ln>
          <a:effectLst/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FA48152E-375B-5C4B-8A97-D0CAD4AE1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4842" y="4940300"/>
            <a:ext cx="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1D625AEC-88BF-7E4E-ADA4-809E091DB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8" y="5349875"/>
            <a:ext cx="2873222" cy="36933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Weighted bipartite matching</a:t>
            </a:r>
          </a:p>
        </p:txBody>
      </p:sp>
    </p:spTree>
    <p:extLst>
      <p:ext uri="{BB962C8B-B14F-4D97-AF65-F5344CB8AC3E}">
        <p14:creationId xmlns:p14="http://schemas.microsoft.com/office/powerpoint/2010/main" val="1390736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91D45-F674-1F46-A162-0B53B59C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ADCE73-9EA5-5049-89BD-927C31B3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D2A3F-BAB2-7D40-800B-54DFD02D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parameters: </a:t>
            </a:r>
            <a:r>
              <a:rPr lang="en-US" altLang="zh-TW" dirty="0">
                <a:solidFill>
                  <a:srgbClr val="0066FF"/>
                </a:solidFill>
              </a:rPr>
              <a:t>value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66FF"/>
                </a:solidFill>
              </a:rPr>
              <a:t>cost</a:t>
            </a:r>
            <a:r>
              <a:rPr lang="en-US" altLang="zh-TW" dirty="0"/>
              <a:t> of the flow</a:t>
            </a:r>
          </a:p>
          <a:p>
            <a:pPr lvl="1"/>
            <a:r>
              <a:rPr lang="en-US" altLang="zh-TW" dirty="0"/>
              <a:t>Value: maxflow value</a:t>
            </a:r>
          </a:p>
          <a:p>
            <a:pPr lvl="1"/>
            <a:r>
              <a:rPr lang="en-US" altLang="zh-TW" dirty="0"/>
              <a:t>Cost: the cost of the maxflow value</a:t>
            </a:r>
          </a:p>
          <a:p>
            <a:r>
              <a:rPr lang="en-US" altLang="zh-TW" dirty="0"/>
              <a:t>Each edge is associated with two values c and w</a:t>
            </a:r>
          </a:p>
          <a:p>
            <a:pPr lvl="1"/>
            <a:r>
              <a:rPr lang="en-US" altLang="zh-TW" dirty="0"/>
              <a:t>c is the capacity and w is the cost per unit flow</a:t>
            </a:r>
          </a:p>
          <a:p>
            <a:r>
              <a:rPr lang="en-US" altLang="zh-TW" dirty="0"/>
              <a:t>What is the residual network structure?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48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7958A-721B-6547-BE8C-24C860D9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7D5F3-9E67-C948-8409-24E3A408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6E3CB8C4-F46E-C54D-90D7-5A0F0CFA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817" y="4097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3B7EE3A4-5AA8-5845-ACA5-9D3C1AC6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817" y="2192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A25FA34E-E8C1-EB45-A368-D567C640D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617" y="234445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9D8D1DD-9035-4D47-8E2C-99D931A5439A}"/>
              </a:ext>
            </a:extLst>
          </p:cNvPr>
          <p:cNvSpPr>
            <a:spLocks/>
          </p:cNvSpPr>
          <p:nvPr/>
        </p:nvSpPr>
        <p:spPr bwMode="auto">
          <a:xfrm>
            <a:off x="1019417" y="3944653"/>
            <a:ext cx="28194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960" y="0"/>
              </a:cxn>
              <a:cxn ang="0">
                <a:pos x="1776" y="144"/>
              </a:cxn>
            </a:cxnLst>
            <a:rect l="0" t="0" r="r" b="b"/>
            <a:pathLst>
              <a:path w="1776" h="144">
                <a:moveTo>
                  <a:pt x="0" y="144"/>
                </a:moveTo>
                <a:cubicBezTo>
                  <a:pt x="332" y="72"/>
                  <a:pt x="664" y="0"/>
                  <a:pt x="960" y="0"/>
                </a:cubicBezTo>
                <a:cubicBezTo>
                  <a:pt x="1256" y="0"/>
                  <a:pt x="1516" y="72"/>
                  <a:pt x="177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AAA3C00-C15A-864E-BC0F-74CC5B5B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17" y="4097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6E55167C-2C49-0A44-BA1E-26F6D13D4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17" y="2192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E48E045-3DDB-BC4C-BD70-A05F186440BB}"/>
              </a:ext>
            </a:extLst>
          </p:cNvPr>
          <p:cNvSpPr>
            <a:spLocks/>
          </p:cNvSpPr>
          <p:nvPr/>
        </p:nvSpPr>
        <p:spPr bwMode="auto">
          <a:xfrm>
            <a:off x="1171817" y="4249453"/>
            <a:ext cx="2667000" cy="381000"/>
          </a:xfrm>
          <a:custGeom>
            <a:avLst/>
            <a:gdLst/>
            <a:ahLst/>
            <a:cxnLst>
              <a:cxn ang="0">
                <a:pos x="1680" y="0"/>
              </a:cxn>
              <a:cxn ang="0">
                <a:pos x="768" y="240"/>
              </a:cxn>
              <a:cxn ang="0">
                <a:pos x="0" y="0"/>
              </a:cxn>
            </a:cxnLst>
            <a:rect l="0" t="0" r="r" b="b"/>
            <a:pathLst>
              <a:path w="1680" h="240">
                <a:moveTo>
                  <a:pt x="1680" y="0"/>
                </a:moveTo>
                <a:cubicBezTo>
                  <a:pt x="1364" y="120"/>
                  <a:pt x="1048" y="240"/>
                  <a:pt x="768" y="240"/>
                </a:cubicBezTo>
                <a:cubicBezTo>
                  <a:pt x="488" y="240"/>
                  <a:pt x="244" y="12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7FF6B3E0-2F26-6249-959C-A86852A44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617" y="2420653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10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E225425D-C5A3-D648-96BD-9F7FA92E2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1734853"/>
            <a:ext cx="1157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f(e) = 2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6EC5A03C-5081-4D44-8C65-5B9D1451D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3411253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8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C0041A69-877E-4545-87AA-5A0E3B7DE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4706653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2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48C55D12-0E9B-C443-A9B3-66AB45383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917" y="5729003"/>
            <a:ext cx="1254125" cy="415925"/>
          </a:xfrm>
          <a:prstGeom prst="rect">
            <a:avLst/>
          </a:prstGeom>
          <a:solidFill>
            <a:srgbClr val="FFFFCC"/>
          </a:solidFill>
          <a:ln w="1905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Max Flow</a:t>
            </a:r>
          </a:p>
        </p:txBody>
      </p:sp>
    </p:spTree>
    <p:extLst>
      <p:ext uri="{BB962C8B-B14F-4D97-AF65-F5344CB8AC3E}">
        <p14:creationId xmlns:p14="http://schemas.microsoft.com/office/powerpoint/2010/main" val="3810615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7958A-721B-6547-BE8C-24C860D9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7D5F3-9E67-C948-8409-24E3A408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6E3CB8C4-F46E-C54D-90D7-5A0F0CFA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817" y="4097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3B7EE3A4-5AA8-5845-ACA5-9D3C1AC6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817" y="2192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A25FA34E-E8C1-EB45-A368-D567C640D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617" y="234445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9D8D1DD-9035-4D47-8E2C-99D931A5439A}"/>
              </a:ext>
            </a:extLst>
          </p:cNvPr>
          <p:cNvSpPr>
            <a:spLocks/>
          </p:cNvSpPr>
          <p:nvPr/>
        </p:nvSpPr>
        <p:spPr bwMode="auto">
          <a:xfrm>
            <a:off x="1019417" y="3944653"/>
            <a:ext cx="28194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960" y="0"/>
              </a:cxn>
              <a:cxn ang="0">
                <a:pos x="1776" y="144"/>
              </a:cxn>
            </a:cxnLst>
            <a:rect l="0" t="0" r="r" b="b"/>
            <a:pathLst>
              <a:path w="1776" h="144">
                <a:moveTo>
                  <a:pt x="0" y="144"/>
                </a:moveTo>
                <a:cubicBezTo>
                  <a:pt x="332" y="72"/>
                  <a:pt x="664" y="0"/>
                  <a:pt x="960" y="0"/>
                </a:cubicBezTo>
                <a:cubicBezTo>
                  <a:pt x="1256" y="0"/>
                  <a:pt x="1516" y="72"/>
                  <a:pt x="177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AAA3C00-C15A-864E-BC0F-74CC5B5B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17" y="4097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6E55167C-2C49-0A44-BA1E-26F6D13D4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17" y="2192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E48E045-3DDB-BC4C-BD70-A05F186440BB}"/>
              </a:ext>
            </a:extLst>
          </p:cNvPr>
          <p:cNvSpPr>
            <a:spLocks/>
          </p:cNvSpPr>
          <p:nvPr/>
        </p:nvSpPr>
        <p:spPr bwMode="auto">
          <a:xfrm>
            <a:off x="1171817" y="4249453"/>
            <a:ext cx="2667000" cy="381000"/>
          </a:xfrm>
          <a:custGeom>
            <a:avLst/>
            <a:gdLst/>
            <a:ahLst/>
            <a:cxnLst>
              <a:cxn ang="0">
                <a:pos x="1680" y="0"/>
              </a:cxn>
              <a:cxn ang="0">
                <a:pos x="768" y="240"/>
              </a:cxn>
              <a:cxn ang="0">
                <a:pos x="0" y="0"/>
              </a:cxn>
            </a:cxnLst>
            <a:rect l="0" t="0" r="r" b="b"/>
            <a:pathLst>
              <a:path w="1680" h="240">
                <a:moveTo>
                  <a:pt x="1680" y="0"/>
                </a:moveTo>
                <a:cubicBezTo>
                  <a:pt x="1364" y="120"/>
                  <a:pt x="1048" y="240"/>
                  <a:pt x="768" y="240"/>
                </a:cubicBezTo>
                <a:cubicBezTo>
                  <a:pt x="488" y="240"/>
                  <a:pt x="244" y="12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7FF6B3E0-2F26-6249-959C-A86852A44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617" y="2420653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10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E225425D-C5A3-D648-96BD-9F7FA92E2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1734853"/>
            <a:ext cx="1157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f(e) = 2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6EC5A03C-5081-4D44-8C65-5B9D1451D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3411253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8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C0041A69-877E-4545-87AA-5A0E3B7DE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4706653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2</a:t>
            </a: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186D2BC4-7EEA-8D40-9D70-024677890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829" y="4101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9848D2B9-2F5E-B347-B986-60FFB009C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829" y="2196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B0DF0B37-ECAE-6A49-8281-A6B559F30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9629" y="2349216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255FC2E4-C0CB-6E4C-8482-3D173053EADD}"/>
              </a:ext>
            </a:extLst>
          </p:cNvPr>
          <p:cNvSpPr>
            <a:spLocks/>
          </p:cNvSpPr>
          <p:nvPr/>
        </p:nvSpPr>
        <p:spPr bwMode="auto">
          <a:xfrm>
            <a:off x="5183429" y="3949416"/>
            <a:ext cx="28194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960" y="0"/>
              </a:cxn>
              <a:cxn ang="0">
                <a:pos x="1776" y="144"/>
              </a:cxn>
            </a:cxnLst>
            <a:rect l="0" t="0" r="r" b="b"/>
            <a:pathLst>
              <a:path w="1776" h="144">
                <a:moveTo>
                  <a:pt x="0" y="144"/>
                </a:moveTo>
                <a:cubicBezTo>
                  <a:pt x="332" y="72"/>
                  <a:pt x="664" y="0"/>
                  <a:pt x="960" y="0"/>
                </a:cubicBezTo>
                <a:cubicBezTo>
                  <a:pt x="1256" y="0"/>
                  <a:pt x="1516" y="72"/>
                  <a:pt x="177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81D3968C-C1B1-3E43-9D78-D9B94276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29" y="4101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964487DE-4D27-0446-8C34-6F5FD41C7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29" y="2196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39E479E4-8007-BB42-BDE7-1FC12E47414A}"/>
              </a:ext>
            </a:extLst>
          </p:cNvPr>
          <p:cNvSpPr>
            <a:spLocks/>
          </p:cNvSpPr>
          <p:nvPr/>
        </p:nvSpPr>
        <p:spPr bwMode="auto">
          <a:xfrm>
            <a:off x="5335829" y="4254216"/>
            <a:ext cx="2667000" cy="381000"/>
          </a:xfrm>
          <a:custGeom>
            <a:avLst/>
            <a:gdLst/>
            <a:ahLst/>
            <a:cxnLst>
              <a:cxn ang="0">
                <a:pos x="1680" y="0"/>
              </a:cxn>
              <a:cxn ang="0">
                <a:pos x="768" y="240"/>
              </a:cxn>
              <a:cxn ang="0">
                <a:pos x="0" y="0"/>
              </a:cxn>
            </a:cxnLst>
            <a:rect l="0" t="0" r="r" b="b"/>
            <a:pathLst>
              <a:path w="1680" h="240">
                <a:moveTo>
                  <a:pt x="1680" y="0"/>
                </a:moveTo>
                <a:cubicBezTo>
                  <a:pt x="1364" y="120"/>
                  <a:pt x="1048" y="240"/>
                  <a:pt x="768" y="240"/>
                </a:cubicBezTo>
                <a:cubicBezTo>
                  <a:pt x="488" y="240"/>
                  <a:pt x="244" y="12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99F4FCB8-69D2-1043-B97D-8AA66D6D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579" y="2427003"/>
            <a:ext cx="215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10, w(e)</a:t>
            </a: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C70C3D8A-210A-DC4D-A08B-CB14DB6C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829" y="1739616"/>
            <a:ext cx="1157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f(e) = 2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C9C70BA8-A867-244D-983A-5D52F31E3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79" y="3425541"/>
            <a:ext cx="198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8, w(e)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48C55D12-0E9B-C443-A9B3-66AB45383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917" y="5729003"/>
            <a:ext cx="1254125" cy="415925"/>
          </a:xfrm>
          <a:prstGeom prst="rect">
            <a:avLst/>
          </a:prstGeom>
          <a:solidFill>
            <a:srgbClr val="FFFFCC"/>
          </a:solidFill>
          <a:ln w="1905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Max Flow</a:t>
            </a:r>
          </a:p>
        </p:txBody>
      </p:sp>
    </p:spTree>
    <p:extLst>
      <p:ext uri="{BB962C8B-B14F-4D97-AF65-F5344CB8AC3E}">
        <p14:creationId xmlns:p14="http://schemas.microsoft.com/office/powerpoint/2010/main" val="891638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7958A-721B-6547-BE8C-24C860D9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7D5F3-9E67-C948-8409-24E3A408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6E3CB8C4-F46E-C54D-90D7-5A0F0CFA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817" y="4097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3B7EE3A4-5AA8-5845-ACA5-9D3C1AC6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817" y="2192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A25FA34E-E8C1-EB45-A368-D567C640D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617" y="234445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9D8D1DD-9035-4D47-8E2C-99D931A5439A}"/>
              </a:ext>
            </a:extLst>
          </p:cNvPr>
          <p:cNvSpPr>
            <a:spLocks/>
          </p:cNvSpPr>
          <p:nvPr/>
        </p:nvSpPr>
        <p:spPr bwMode="auto">
          <a:xfrm>
            <a:off x="1019417" y="3944653"/>
            <a:ext cx="28194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960" y="0"/>
              </a:cxn>
              <a:cxn ang="0">
                <a:pos x="1776" y="144"/>
              </a:cxn>
            </a:cxnLst>
            <a:rect l="0" t="0" r="r" b="b"/>
            <a:pathLst>
              <a:path w="1776" h="144">
                <a:moveTo>
                  <a:pt x="0" y="144"/>
                </a:moveTo>
                <a:cubicBezTo>
                  <a:pt x="332" y="72"/>
                  <a:pt x="664" y="0"/>
                  <a:pt x="960" y="0"/>
                </a:cubicBezTo>
                <a:cubicBezTo>
                  <a:pt x="1256" y="0"/>
                  <a:pt x="1516" y="72"/>
                  <a:pt x="177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AAA3C00-C15A-864E-BC0F-74CC5B5B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17" y="4097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6E55167C-2C49-0A44-BA1E-26F6D13D4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17" y="21920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E48E045-3DDB-BC4C-BD70-A05F186440BB}"/>
              </a:ext>
            </a:extLst>
          </p:cNvPr>
          <p:cNvSpPr>
            <a:spLocks/>
          </p:cNvSpPr>
          <p:nvPr/>
        </p:nvSpPr>
        <p:spPr bwMode="auto">
          <a:xfrm>
            <a:off x="1171817" y="4249453"/>
            <a:ext cx="2667000" cy="381000"/>
          </a:xfrm>
          <a:custGeom>
            <a:avLst/>
            <a:gdLst/>
            <a:ahLst/>
            <a:cxnLst>
              <a:cxn ang="0">
                <a:pos x="1680" y="0"/>
              </a:cxn>
              <a:cxn ang="0">
                <a:pos x="768" y="240"/>
              </a:cxn>
              <a:cxn ang="0">
                <a:pos x="0" y="0"/>
              </a:cxn>
            </a:cxnLst>
            <a:rect l="0" t="0" r="r" b="b"/>
            <a:pathLst>
              <a:path w="1680" h="240">
                <a:moveTo>
                  <a:pt x="1680" y="0"/>
                </a:moveTo>
                <a:cubicBezTo>
                  <a:pt x="1364" y="120"/>
                  <a:pt x="1048" y="240"/>
                  <a:pt x="768" y="240"/>
                </a:cubicBezTo>
                <a:cubicBezTo>
                  <a:pt x="488" y="240"/>
                  <a:pt x="244" y="12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7FF6B3E0-2F26-6249-959C-A86852A44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617" y="2420653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10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E225425D-C5A3-D648-96BD-9F7FA92E2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1734853"/>
            <a:ext cx="1157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f(e) = 2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6EC5A03C-5081-4D44-8C65-5B9D1451D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3411253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8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C0041A69-877E-4545-87AA-5A0E3B7DE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817" y="4706653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2</a:t>
            </a: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186D2BC4-7EEA-8D40-9D70-024677890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829" y="4101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9848D2B9-2F5E-B347-B986-60FFB009C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829" y="2196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B0DF0B37-ECAE-6A49-8281-A6B559F30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9629" y="2349216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255FC2E4-C0CB-6E4C-8482-3D173053EADD}"/>
              </a:ext>
            </a:extLst>
          </p:cNvPr>
          <p:cNvSpPr>
            <a:spLocks/>
          </p:cNvSpPr>
          <p:nvPr/>
        </p:nvSpPr>
        <p:spPr bwMode="auto">
          <a:xfrm>
            <a:off x="5183429" y="3949416"/>
            <a:ext cx="28194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960" y="0"/>
              </a:cxn>
              <a:cxn ang="0">
                <a:pos x="1776" y="144"/>
              </a:cxn>
            </a:cxnLst>
            <a:rect l="0" t="0" r="r" b="b"/>
            <a:pathLst>
              <a:path w="1776" h="144">
                <a:moveTo>
                  <a:pt x="0" y="144"/>
                </a:moveTo>
                <a:cubicBezTo>
                  <a:pt x="332" y="72"/>
                  <a:pt x="664" y="0"/>
                  <a:pt x="960" y="0"/>
                </a:cubicBezTo>
                <a:cubicBezTo>
                  <a:pt x="1256" y="0"/>
                  <a:pt x="1516" y="72"/>
                  <a:pt x="1776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81D3968C-C1B1-3E43-9D78-D9B94276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29" y="4101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964487DE-4D27-0446-8C34-6F5FD41C7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29" y="219681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39E479E4-8007-BB42-BDE7-1FC12E47414A}"/>
              </a:ext>
            </a:extLst>
          </p:cNvPr>
          <p:cNvSpPr>
            <a:spLocks/>
          </p:cNvSpPr>
          <p:nvPr/>
        </p:nvSpPr>
        <p:spPr bwMode="auto">
          <a:xfrm>
            <a:off x="5335829" y="4254216"/>
            <a:ext cx="2667000" cy="381000"/>
          </a:xfrm>
          <a:custGeom>
            <a:avLst/>
            <a:gdLst/>
            <a:ahLst/>
            <a:cxnLst>
              <a:cxn ang="0">
                <a:pos x="1680" y="0"/>
              </a:cxn>
              <a:cxn ang="0">
                <a:pos x="768" y="240"/>
              </a:cxn>
              <a:cxn ang="0">
                <a:pos x="0" y="0"/>
              </a:cxn>
            </a:cxnLst>
            <a:rect l="0" t="0" r="r" b="b"/>
            <a:pathLst>
              <a:path w="1680" h="240">
                <a:moveTo>
                  <a:pt x="1680" y="0"/>
                </a:moveTo>
                <a:cubicBezTo>
                  <a:pt x="1364" y="120"/>
                  <a:pt x="1048" y="240"/>
                  <a:pt x="768" y="240"/>
                </a:cubicBezTo>
                <a:cubicBezTo>
                  <a:pt x="488" y="240"/>
                  <a:pt x="244" y="12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99F4FCB8-69D2-1043-B97D-8AA66D6D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579" y="2427003"/>
            <a:ext cx="215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10, w(e)</a:t>
            </a: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C70C3D8A-210A-DC4D-A08B-CB14DB6C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829" y="1739616"/>
            <a:ext cx="1157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f(e) = 2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C9C70BA8-A867-244D-983A-5D52F31E3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79" y="3425541"/>
            <a:ext cx="198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8, w(e)</a:t>
            </a: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7AD57355-AF3F-344B-BC7A-58B0C15AA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567" y="4692366"/>
            <a:ext cx="2114550" cy="466725"/>
          </a:xfrm>
          <a:prstGeom prst="rect">
            <a:avLst/>
          </a:prstGeom>
          <a:solidFill>
            <a:srgbClr val="FFCCFF"/>
          </a:solidFill>
          <a:ln w="9525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latin typeface="Arial" charset="0"/>
              </a:rPr>
              <a:t>c(e) = 2, </a:t>
            </a:r>
            <a:r>
              <a:rPr lang="en-US" sz="2400" b="1" i="1">
                <a:latin typeface="Arial" charset="0"/>
              </a:rPr>
              <a:t>-w(e)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48C55D12-0E9B-C443-A9B3-66AB45383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917" y="5729003"/>
            <a:ext cx="1254125" cy="415925"/>
          </a:xfrm>
          <a:prstGeom prst="rect">
            <a:avLst/>
          </a:prstGeom>
          <a:solidFill>
            <a:srgbClr val="FFFFCC"/>
          </a:solidFill>
          <a:ln w="1905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Max Flow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B124C0DE-D3F6-8F42-9DC7-BD2A29C5C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767" y="5690903"/>
            <a:ext cx="1741487" cy="415925"/>
          </a:xfrm>
          <a:prstGeom prst="rect">
            <a:avLst/>
          </a:prstGeom>
          <a:solidFill>
            <a:srgbClr val="FFFFCC"/>
          </a:solidFill>
          <a:ln w="1905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Min-cost Flow</a:t>
            </a:r>
          </a:p>
        </p:txBody>
      </p:sp>
    </p:spTree>
    <p:extLst>
      <p:ext uri="{BB962C8B-B14F-4D97-AF65-F5344CB8AC3E}">
        <p14:creationId xmlns:p14="http://schemas.microsoft.com/office/powerpoint/2010/main" val="3165858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8AA08-250F-654D-BF7B-8B0C8309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9BA64B-D6DB-9B48-A256-E1FA957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EA964BDE-8A32-084F-AB6C-53C01830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75359157-5932-2541-BD47-F9D5E526F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70E94175-3E36-ED42-9EBC-D0039C6B2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C9EAEF8A-0ACE-5C44-83CB-EC63D07B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5F66764F-C932-3843-84DC-EDF6D0E82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04123460-8B97-B74B-8A5B-85A105A2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468B7127-8197-6543-8F83-31AD772F97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FFF293B7-4616-F54D-A452-36B1324D4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09B9AB7F-6BD1-B340-8460-F559FE7E2F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E6503E72-E3BB-DE47-ADC8-5CD8D3506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36BCDB75-B37C-624E-B128-2B45B0DDD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683F5352-F549-464C-8DE4-4ECD50325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4FD4102-1E09-6646-AB17-78453B0226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19BA26F1-F5B3-4C43-AE4C-E4B8F0E73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8D8EFA81-04E1-DF40-A8F2-E610660B0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1C890A9D-8C65-5547-BCF3-98B31A8B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305BC120-7230-A445-986F-5451C8B3E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DE8A3FFA-7D49-CA46-A7B6-4329E267F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04582562-31B9-9645-AA75-DC06F630E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D473C9CA-B705-254B-936B-FBB14D7D9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20D475-3C13-0744-954C-6934BD319FCB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3651800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6DD9D-D03D-0F4D-A035-96E80125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7CEC3A-91B4-1E46-8382-87C13DBD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571CB2D7-00AE-0B43-B4CE-E7E8D9073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9B94C47D-3841-1045-96BA-52BE4D0B9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0EAE4D94-306C-6648-BCD8-61814E041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49819688-A4B4-3141-BBAB-584D7CB8B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9BD83AEB-700C-8D43-9B42-082777F5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82D4D1DF-A390-1143-8279-DC680A4C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98775C9C-B3C0-E24E-BF75-E79E0D3C21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90BCE80F-7BCA-F64C-9C84-C55385C50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8238E80B-5906-FE42-AE2B-B43D8865F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7F49759F-D4CF-C749-827C-13D441B0C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5A7CE722-EAA6-DB47-B1E0-C47497D44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84B64D6-6B9F-534D-AA85-F95C0D5BA6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E617EDD8-5BB3-664F-8117-7ED4E31AAE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1CD95BA2-B4F4-894A-B674-6807CF13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5CE090DD-37BC-244D-B8C9-5347473B6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9D4D810C-57E7-2C4E-8240-A11758F6E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3BB5AE06-87BF-6344-B11A-2EA74F5C7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B3AD42BA-1A4D-2F40-8A6E-ED658BD7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AA981A9D-968D-314C-BD25-DA4BD0D92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EE88B681-C69A-5A4E-A0D7-89870981A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1D85A3DC-D39B-7847-9EB6-D455AB9D68BE}"/>
              </a:ext>
            </a:extLst>
          </p:cNvPr>
          <p:cNvSpPr txBox="1"/>
          <p:nvPr/>
        </p:nvSpPr>
        <p:spPr>
          <a:xfrm>
            <a:off x="395536" y="57239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Find the shortest path</a:t>
            </a:r>
            <a:endParaRPr lang="zh-TW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F7C3E-914A-FD43-8A41-D579D1E4F409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341777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BB29D-4179-474A-B01E-317395A6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308D8-627D-5245-B19E-7E73DEE7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57DB7-49EC-4045-AEBE-8AD1C3927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3572782"/>
          </a:xfrm>
        </p:spPr>
        <p:txBody>
          <a:bodyPr/>
          <a:lstStyle/>
          <a:p>
            <a:pPr lvl="0" algn="just">
              <a:defRPr/>
            </a:pPr>
            <a:r>
              <a:rPr lang="en-US" altLang="zh-CN" dirty="0"/>
              <a:t>The quantity f (u, v)  is called the </a:t>
            </a:r>
            <a:r>
              <a:rPr lang="en-US" altLang="zh-CN" dirty="0">
                <a:solidFill>
                  <a:schemeClr val="accent2"/>
                </a:solidFill>
              </a:rPr>
              <a:t>net flow</a:t>
            </a:r>
            <a:r>
              <a:rPr lang="en-US" altLang="zh-CN" dirty="0"/>
              <a:t> from vertex u to vertex v.</a:t>
            </a:r>
          </a:p>
          <a:p>
            <a:pPr lvl="0" algn="just">
              <a:defRPr/>
            </a:pPr>
            <a:r>
              <a:rPr lang="en-US" altLang="zh-CN" dirty="0"/>
              <a:t>The </a:t>
            </a:r>
            <a:r>
              <a:rPr lang="en-US" altLang="zh-CN" dirty="0">
                <a:solidFill>
                  <a:schemeClr val="accent2"/>
                </a:solidFill>
              </a:rPr>
              <a:t>value</a:t>
            </a:r>
            <a:r>
              <a:rPr lang="en-US" altLang="zh-CN" dirty="0"/>
              <a:t> of a flow is defined as </a:t>
            </a:r>
          </a:p>
          <a:p>
            <a:pPr lvl="0" algn="just">
              <a:buNone/>
              <a:defRPr/>
            </a:pPr>
            <a:endParaRPr lang="en-US" altLang="zh-CN" sz="2800" dirty="0"/>
          </a:p>
          <a:p>
            <a:pPr lvl="0" algn="just">
              <a:buNone/>
              <a:defRPr/>
            </a:pPr>
            <a:endParaRPr lang="en-US" altLang="zh-CN" sz="2800" dirty="0"/>
          </a:p>
          <a:p>
            <a:pPr lvl="1" algn="just">
              <a:defRPr/>
            </a:pPr>
            <a:r>
              <a:rPr lang="en-US" altLang="zh-CN" dirty="0"/>
              <a:t>The total flow from source to any other vertices.</a:t>
            </a:r>
          </a:p>
          <a:p>
            <a:pPr lvl="1" algn="just">
              <a:defRPr/>
            </a:pPr>
            <a:r>
              <a:rPr lang="en-US" altLang="zh-CN" dirty="0"/>
              <a:t>The same as the total flow from any vertices to </a:t>
            </a:r>
            <a:r>
              <a:rPr lang="en-US" altLang="zh-CN" b="1" dirty="0">
                <a:solidFill>
                  <a:schemeClr val="accent2"/>
                </a:solidFill>
              </a:rPr>
              <a:t>the sink.</a:t>
            </a:r>
            <a:endParaRPr lang="en-US" altLang="zh-CN" b="1" dirty="0"/>
          </a:p>
          <a:p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308BD3D6-6BE3-9E43-AEF0-D4366512D0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52600"/>
              </p:ext>
            </p:extLst>
          </p:nvPr>
        </p:nvGraphicFramePr>
        <p:xfrm>
          <a:off x="3331114" y="2850913"/>
          <a:ext cx="2133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" name="公式" r:id="rId3" imgW="939600" imgH="342720" progId="Equation.3">
                  <p:embed/>
                </p:oleObj>
              </mc:Choice>
              <mc:Fallback>
                <p:oleObj name="公式" r:id="rId3" imgW="939600" imgH="342720" progId="Equation.3">
                  <p:embed/>
                  <p:pic>
                    <p:nvPicPr>
                      <p:cNvPr id="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114" y="2850913"/>
                        <a:ext cx="21336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676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EAB22-CA50-804A-83F0-74858A49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AC0D5-D1AA-864C-A6A3-892BE200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04284A22-FCF5-C94E-A8D8-16E33EB78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C30D2471-8AFF-7E49-88EF-718B68616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93B91E6E-4DA1-2A48-BAAE-FEC4B342D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D915F4E8-F327-754F-A000-426E00813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E8F60B2A-A3BD-1544-9F6C-8A3D5EAC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80D5C1DC-DE71-EF4F-A678-476687B89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99DAB875-33E1-634F-AEAE-9401A83BF3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19600ABC-A4A2-3547-BC2C-B74370EDC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5B29E8FD-AD56-6849-A24E-382059DE7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BA54057C-203A-BF4A-9B84-D01099CBF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7F0ECAE0-5FF4-BB45-9989-7F71DD941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7F7A1638-56EF-D04B-9338-663C126D50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E9E49079-0811-CE4A-BE60-1F9970EE72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D526120D-ED39-3742-9024-0A7A06DA0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2B50FEE8-0753-7441-9DD0-A6286F992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EDDFC372-C173-5F41-B73F-82013DF6A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E49806CC-FD70-EA42-8E88-DCC0E1EDE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D31DE902-E73A-0641-AAE5-BFE6AACF1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2FC0CF83-54D0-5F42-8F6F-D6352215D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345A1B5F-B3D0-5E48-AAD7-23C412748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FC259055-1FDC-8440-B8EF-D20AB0265BBF}"/>
              </a:ext>
            </a:extLst>
          </p:cNvPr>
          <p:cNvSpPr txBox="1"/>
          <p:nvPr/>
        </p:nvSpPr>
        <p:spPr>
          <a:xfrm>
            <a:off x="395536" y="57239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Flow=1, cost=3</a:t>
            </a:r>
            <a:endParaRPr lang="zh-TW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1B3EA0-ACB2-2C49-9CA9-9D61B88E85DC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465851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34A04-3A17-BE40-8673-73A01270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5D443-C402-534A-AD8E-A7E12B8B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BF4E06EA-4BEC-7E43-BBFA-B864FF9A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E7792166-12CB-9C40-83A0-CDC258F98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1F4A5AD0-54E7-AE41-AB2C-720B1F39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F7FD4171-365A-CE4B-80DF-3FB914946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05764E52-65F7-9D4D-AA41-71F1BEAC2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CEEC964-A531-024F-95E8-B9491F74F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08D74C3A-5561-6745-9122-3C22C6BAC2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AB732D90-2675-8746-A464-4D5268CCF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6E3CE151-E01D-3E4C-975A-7BA83A4A2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CE1CED78-1757-C441-828C-59A4A2F36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DCACF550-CF5C-9545-BE1D-2D5B25C0C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6178E529-7822-9C4C-BD31-F8430B852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EDB67FEC-1AFF-334A-AF71-8F95EF0F4F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7669D48F-DE16-E64F-BF36-33678BA15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158786A-9CD4-724C-98A7-89456261B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9719BF47-D8BA-6D49-8C48-DFA6CCFCF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6D547C2E-2C61-3E49-832E-B7C0C8F66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66DE9ED-CB38-4D41-9BAC-36616B633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D8D4487A-9736-7F4B-A8D1-026259376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C08DF74D-A08B-1240-8B4E-B5861189F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C00A7D33-A714-084D-B987-CDC736CF62CB}"/>
              </a:ext>
            </a:extLst>
          </p:cNvPr>
          <p:cNvSpPr txBox="1"/>
          <p:nvPr/>
        </p:nvSpPr>
        <p:spPr>
          <a:xfrm>
            <a:off x="395536" y="57239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Flow=1, cost=3</a:t>
            </a:r>
            <a:endParaRPr lang="zh-TW" altLang="en-US" dirty="0"/>
          </a:p>
        </p:txBody>
      </p:sp>
      <p:sp>
        <p:nvSpPr>
          <p:cNvPr id="26" name="Line 72">
            <a:extLst>
              <a:ext uri="{FF2B5EF4-FFF2-40B4-BE49-F238E27FC236}">
                <a16:creationId xmlns:a16="http://schemas.microsoft.com/office/drawing/2014/main" id="{63E568F3-277A-3F4C-935A-DF9A4EE7D1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70">
            <a:extLst>
              <a:ext uri="{FF2B5EF4-FFF2-40B4-BE49-F238E27FC236}">
                <a16:creationId xmlns:a16="http://schemas.microsoft.com/office/drawing/2014/main" id="{6712B62C-3FCA-254A-98BF-AD5BA6EFD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65">
            <a:extLst>
              <a:ext uri="{FF2B5EF4-FFF2-40B4-BE49-F238E27FC236}">
                <a16:creationId xmlns:a16="http://schemas.microsoft.com/office/drawing/2014/main" id="{A8FE74B3-97F3-C348-9BEE-DA86570C1A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560D581E-7140-B244-812F-754E8B0F4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2E8D0B65-AFAD-5144-8BE8-14C13B781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1/-1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2E2189AA-CAC3-5F47-8AD2-1032FCD10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1/-1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A2D7C1-D92B-EF48-9467-77044E0421DD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602334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72A4F5-83D0-364C-ADF3-8A0B17CC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ED7907-012B-4A41-BB0F-B40ED92E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3535BA97-986B-B346-A81A-3918B0F4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FF6CDF2-81AE-4144-95A6-8ECD1A9A9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1B58D355-618A-4444-85AB-0D3003BEE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4F848144-39A1-6C4B-A36B-A80E7D12D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74092F5A-53E7-CB4E-B4E2-D86A391A5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C86BB627-DCD1-3A4F-899D-0ACC08DA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F893375E-A354-9443-B33B-810C630F1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42A2E3EE-A9F3-0C40-A772-EE894A2B04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C0851EA-7A6D-2F4D-AEEB-72D2F9870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4ACF94C7-D638-BD4F-8497-761D197E0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95804D6A-9EA7-5B4F-8304-4E956E25A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67B4CD20-C77E-0849-8FEB-7684E8FBC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38CE6D19-46F0-474B-8CA4-99CA2310EA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B66E011D-AA65-614F-92B3-6854FA14C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B6AE46CE-434D-C941-8DC6-36D7D7C49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E3743CD0-CE37-EE44-AE70-DF2E06F50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B284B88F-5213-A440-9CC1-8A2107917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B1449F66-9884-214C-A3E5-E0DBA53B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FCC06A98-D45E-CA45-85E7-835CB69D4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7B541047-60E3-1E48-BB54-E7BA7CD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E714A453-7BE7-9344-92D0-A4477E72EAC9}"/>
              </a:ext>
            </a:extLst>
          </p:cNvPr>
          <p:cNvSpPr txBox="1"/>
          <p:nvPr/>
        </p:nvSpPr>
        <p:spPr>
          <a:xfrm>
            <a:off x="395536" y="57239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Find another shortest path</a:t>
            </a:r>
            <a:endParaRPr lang="zh-TW" altLang="en-US" dirty="0"/>
          </a:p>
        </p:txBody>
      </p:sp>
      <p:sp>
        <p:nvSpPr>
          <p:cNvPr id="26" name="Line 72">
            <a:extLst>
              <a:ext uri="{FF2B5EF4-FFF2-40B4-BE49-F238E27FC236}">
                <a16:creationId xmlns:a16="http://schemas.microsoft.com/office/drawing/2014/main" id="{2A030383-E7AC-C148-BAC4-E7B1B253B2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70">
            <a:extLst>
              <a:ext uri="{FF2B5EF4-FFF2-40B4-BE49-F238E27FC236}">
                <a16:creationId xmlns:a16="http://schemas.microsoft.com/office/drawing/2014/main" id="{8563DE21-AFBB-7043-9147-E05B0F1E90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65">
            <a:extLst>
              <a:ext uri="{FF2B5EF4-FFF2-40B4-BE49-F238E27FC236}">
                <a16:creationId xmlns:a16="http://schemas.microsoft.com/office/drawing/2014/main" id="{7AFC1F26-D39D-B84B-943D-20B07E846B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CFC42C58-8A84-FC4C-A696-06962CBBA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D3C088E8-0CDE-7A40-84FE-D278C0E05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0338770D-FFE5-7A4F-A446-B6104EA05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7AB694-1232-E746-96C3-D76416D0BC9F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820336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BB05-A1D8-2E49-9AD8-6A5A5D0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EF7F15-92DE-EB4A-B04C-ADCDEDF8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4B78D83E-40F5-A749-B952-556A98EE6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3085CD43-DA13-5442-9E5A-3CACF5A54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7B231A50-0149-9243-9CF7-D749A880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EF2F5E96-D74D-4848-9CF1-980586926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F186988B-42A2-7F4E-85FF-80C0C6AC8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464C3DC5-F00B-814F-9F62-DFAB741EA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BDD59990-09E5-CC43-A6B5-AED3F4466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C2746F06-354F-E449-8B18-C0A13B1EC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0781DB04-3EA4-DF4E-BE2D-C60033DB0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27CBF840-16F0-CF4C-AB12-2856FC3F5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948E3952-EF6A-904E-8A93-4BF7F698E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BA93C2E2-1035-3145-A7E9-BC7E766B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ECEFF9ED-13E7-B944-8984-415A90716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E33A21D7-6344-AD41-938E-6A8AA5848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9A26F39B-4A96-1C40-AF00-C2F4DD6D5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13F4F8CE-2A86-4D42-B575-6134911E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F6281045-8046-814F-9880-6BDA0E72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9DCE5DFC-2205-FE49-A3D0-33EA1ABC1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18DF9BA8-169B-BC4B-9ACF-3619B3862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F572D49D-6B26-4741-8C7C-9E027331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FF69CBCE-0356-8E43-B81B-8B6C089B7678}"/>
              </a:ext>
            </a:extLst>
          </p:cNvPr>
          <p:cNvSpPr txBox="1"/>
          <p:nvPr/>
        </p:nvSpPr>
        <p:spPr>
          <a:xfrm>
            <a:off x="395536" y="57239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Flow=1, cost = 2+2-1+2+2=7</a:t>
            </a:r>
            <a:endParaRPr lang="zh-TW" altLang="en-US" dirty="0"/>
          </a:p>
        </p:txBody>
      </p:sp>
      <p:sp>
        <p:nvSpPr>
          <p:cNvPr id="26" name="Line 72">
            <a:extLst>
              <a:ext uri="{FF2B5EF4-FFF2-40B4-BE49-F238E27FC236}">
                <a16:creationId xmlns:a16="http://schemas.microsoft.com/office/drawing/2014/main" id="{EAA33FBB-A5E9-0440-A472-856494519B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70">
            <a:extLst>
              <a:ext uri="{FF2B5EF4-FFF2-40B4-BE49-F238E27FC236}">
                <a16:creationId xmlns:a16="http://schemas.microsoft.com/office/drawing/2014/main" id="{232ABAD0-CB2B-CD4E-9305-2CAE237191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65">
            <a:extLst>
              <a:ext uri="{FF2B5EF4-FFF2-40B4-BE49-F238E27FC236}">
                <a16:creationId xmlns:a16="http://schemas.microsoft.com/office/drawing/2014/main" id="{6D76D880-471E-C747-8A41-05570C5500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600D3C9B-E6DA-D748-B803-CB01EAB05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E0050AD2-71BE-624C-926B-DCA860448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AE8166A1-987E-DA42-9B76-1D5CDC296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D18A4B-D18D-B44D-96F6-1E5E3A9CC801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3027017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DF181-F780-864A-8DD9-384EDF76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7CFE1-E76E-EA48-B893-00DCEC3D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E3508A85-64ED-DF43-825F-9B369B6DB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37F6684F-7547-9444-9D31-2C4D0FB93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58206A2F-ABDD-3343-8465-9BBAFE905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3411166A-B4B8-954F-AFE1-69E66EF79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B3F332BC-DFD3-8449-91F4-9BC2E9249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CC794D6C-7ABA-7643-9DF4-04CCCCD9B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04BB6AA3-19AA-5846-94B9-86BA16FD20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B8855177-1790-9F4F-A975-70D4C610F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9A6672E7-2D82-C44D-B41D-E1C0B7F3D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5504D727-3CDF-2040-8E91-60B29D6FC5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F4741BF3-D4AD-D049-9976-6B35D13DD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1C49E028-5670-D840-8789-F4233B3CD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568F9486-F03E-2E42-AAE9-A878C1EE14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A9E10AE0-98E4-E543-9631-15FDDC943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BBC26095-6A68-F14A-A06E-B54DAE41D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CF4E71E5-25E4-F74D-A97A-669B230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36E52A2-45A6-9148-98F8-3E9713E06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BC5EB936-63F5-AC4F-84E8-F053C4FA0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6AA542E5-B9C4-FD41-84CE-61C22DF30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55939937-078E-E844-A331-C2155B537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90C97DDE-0455-5649-9CD8-184104277124}"/>
              </a:ext>
            </a:extLst>
          </p:cNvPr>
          <p:cNvSpPr txBox="1"/>
          <p:nvPr/>
        </p:nvSpPr>
        <p:spPr>
          <a:xfrm>
            <a:off x="395536" y="57239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Flow=1, cost = 2+2-1+2+2=7</a:t>
            </a:r>
            <a:endParaRPr lang="zh-TW" altLang="en-US" dirty="0"/>
          </a:p>
        </p:txBody>
      </p:sp>
      <p:sp>
        <p:nvSpPr>
          <p:cNvPr id="26" name="Line 72">
            <a:extLst>
              <a:ext uri="{FF2B5EF4-FFF2-40B4-BE49-F238E27FC236}">
                <a16:creationId xmlns:a16="http://schemas.microsoft.com/office/drawing/2014/main" id="{31F1CD32-651B-1A4D-9689-021CA7D12F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70">
            <a:extLst>
              <a:ext uri="{FF2B5EF4-FFF2-40B4-BE49-F238E27FC236}">
                <a16:creationId xmlns:a16="http://schemas.microsoft.com/office/drawing/2014/main" id="{4EC932FD-0EA4-444F-B660-7C6BAF4B4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65">
            <a:extLst>
              <a:ext uri="{FF2B5EF4-FFF2-40B4-BE49-F238E27FC236}">
                <a16:creationId xmlns:a16="http://schemas.microsoft.com/office/drawing/2014/main" id="{7A9E180F-D3BB-C34C-9371-F28FF47816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8D7C948E-AB36-0448-AC8B-D2242E840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8FC0DB03-1294-D049-8B63-81D7C33A0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0/-1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72972BA9-9840-1643-B79D-AD7B7A1C2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9B68C-29F7-5F41-B256-84F231F68C05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3564504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C2749-C50E-F34F-9A86-90411D3E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E7A2C8-24CC-6640-90D2-9E91CF5A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4744D7C8-1A2F-C54B-A216-8A7E71E0D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4947325D-31BB-0A43-B855-56DCCF62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4C520550-3615-744C-9931-AD9E8090C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497A9EF5-F075-9842-9133-1AF1A2FBA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2D3E11A1-BC40-7B47-8D1E-58E94A711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8545629D-032B-7244-9F7B-0CF497F25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388E06B3-F03A-1142-AD74-97C5E0142C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7705558C-40EA-D247-892D-05F4597ED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B70677EF-EF55-204E-AE60-CF4740612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C45B2150-BFC7-FC48-A441-27CAD4E93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90FCA618-EF7D-CA47-A003-34DA3FB42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139E1120-E9D8-4C47-980A-F0DD5A48A9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83A8617C-0E58-A547-AA8C-1E8E4D360B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470CA28B-93BB-A945-AF0F-B4AFF9D79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A2ECA35F-7606-8B4A-8878-924A300D0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B290C43-81A8-5243-BEBF-233E65CC1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754392B2-7792-5B48-9B5E-A7D28D3B4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731E2BC2-B6F3-6F4F-92B5-9E4BCCE57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0A65C70D-4326-2548-BB61-5E353A7F5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27DD11F4-0A52-FF4B-BAA3-295291E2D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1B877E0C-3485-174C-8779-8B987AC9965A}"/>
              </a:ext>
            </a:extLst>
          </p:cNvPr>
          <p:cNvSpPr txBox="1"/>
          <p:nvPr/>
        </p:nvSpPr>
        <p:spPr>
          <a:xfrm>
            <a:off x="395536" y="57239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Flow=1, cost = 2+2-1+2+2=7</a:t>
            </a:r>
            <a:endParaRPr lang="zh-TW" altLang="en-US" dirty="0"/>
          </a:p>
        </p:txBody>
      </p:sp>
      <p:sp>
        <p:nvSpPr>
          <p:cNvPr id="26" name="Line 72">
            <a:extLst>
              <a:ext uri="{FF2B5EF4-FFF2-40B4-BE49-F238E27FC236}">
                <a16:creationId xmlns:a16="http://schemas.microsoft.com/office/drawing/2014/main" id="{0AE74B39-798C-0747-8A8E-0DFA26A27A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70">
            <a:extLst>
              <a:ext uri="{FF2B5EF4-FFF2-40B4-BE49-F238E27FC236}">
                <a16:creationId xmlns:a16="http://schemas.microsoft.com/office/drawing/2014/main" id="{BC207F2A-8F96-7D42-A606-12ADCD65E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65">
            <a:extLst>
              <a:ext uri="{FF2B5EF4-FFF2-40B4-BE49-F238E27FC236}">
                <a16:creationId xmlns:a16="http://schemas.microsoft.com/office/drawing/2014/main" id="{0679A7CE-F122-C649-9227-E345C0A8F5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20F62D0-047E-A74D-981B-A536DEF32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303123F4-E296-5C49-8A22-F7CEA7414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0/-1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81C0C916-9AE5-324F-A6D7-E27A93EF0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2" name="Line 66">
            <a:extLst>
              <a:ext uri="{FF2B5EF4-FFF2-40B4-BE49-F238E27FC236}">
                <a16:creationId xmlns:a16="http://schemas.microsoft.com/office/drawing/2014/main" id="{8E253038-6CE1-A947-9516-34209218C8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680" y="4581128"/>
            <a:ext cx="1295400" cy="7620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9">
            <a:extLst>
              <a:ext uri="{FF2B5EF4-FFF2-40B4-BE49-F238E27FC236}">
                <a16:creationId xmlns:a16="http://schemas.microsoft.com/office/drawing/2014/main" id="{3A709B0E-271E-F745-A4F6-E70A83881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904" y="5517232"/>
            <a:ext cx="1295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68">
            <a:extLst>
              <a:ext uri="{FF2B5EF4-FFF2-40B4-BE49-F238E27FC236}">
                <a16:creationId xmlns:a16="http://schemas.microsoft.com/office/drawing/2014/main" id="{30DEC90F-249E-0241-A6C6-6E1D707EB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896" y="2132856"/>
            <a:ext cx="1143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Line 71">
            <a:extLst>
              <a:ext uri="{FF2B5EF4-FFF2-40B4-BE49-F238E27FC236}">
                <a16:creationId xmlns:a16="http://schemas.microsoft.com/office/drawing/2014/main" id="{8B5494C2-8222-7842-AFEA-EA124D200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104" y="2492896"/>
            <a:ext cx="1524000" cy="1447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EAE3CB56-4CCC-1F47-8BD3-DCD698D2A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5013176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7" name="Text Box 26">
            <a:extLst>
              <a:ext uri="{FF2B5EF4-FFF2-40B4-BE49-F238E27FC236}">
                <a16:creationId xmlns:a16="http://schemas.microsoft.com/office/drawing/2014/main" id="{B76ED9ED-CE7E-F343-8960-5785BA85D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551723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8" name="Text Box 28">
            <a:extLst>
              <a:ext uri="{FF2B5EF4-FFF2-40B4-BE49-F238E27FC236}">
                <a16:creationId xmlns:a16="http://schemas.microsoft.com/office/drawing/2014/main" id="{751F4721-9D72-F342-AA5A-C60A6EE85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234888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9" name="Text Box 28">
            <a:extLst>
              <a:ext uri="{FF2B5EF4-FFF2-40B4-BE49-F238E27FC236}">
                <a16:creationId xmlns:a16="http://schemas.microsoft.com/office/drawing/2014/main" id="{10C38180-2540-7B4D-82E6-6C10CDD71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306896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0F8301-0BFE-E540-AC6F-F8B27735BECF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2282042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34066-315D-4D4C-8EC3-954D3857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EB7BA-5143-7D47-81F2-12967F89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75589680-A03D-8A4F-83C1-FB6D230C7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97039BCC-51CC-8D45-A361-22B5CF297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6A04B7A9-E61A-C64B-BF0F-96772FC6F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0D6D1E95-B1D9-A349-8647-7D276FD85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7539FD7A-A685-BE4D-8747-CEF31175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35721B7A-ADB7-E143-BD4B-A90272244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2C34B7EE-844C-2E40-886D-2C5606B192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67CB6D56-EE0B-9946-996C-998DE2E71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A6384B62-9C89-BB41-8D96-35959BE41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EE106194-D17A-944D-959B-130BEF997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B802E2FE-04B8-A644-81F6-ABEA8E0B4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3491605E-0ABF-F94B-8665-C489F8185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580E8F72-E90B-DA4E-BA9E-3EC2E18885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9D051B44-CC07-2D4D-8262-587026685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774B49B1-9294-9040-AE85-8BE7A8C7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4E0D221D-1075-684F-8CDA-A892C4C38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B247BA0F-4B72-7B45-BCB6-873A1BEFE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8514B335-81C4-9647-89ED-136204009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067AF1CF-26A1-7E44-B9EF-ECBDE84E2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95BB5AAC-AD72-644C-9895-5C503C2D9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5" name="Line 72">
            <a:extLst>
              <a:ext uri="{FF2B5EF4-FFF2-40B4-BE49-F238E27FC236}">
                <a16:creationId xmlns:a16="http://schemas.microsoft.com/office/drawing/2014/main" id="{D5DD6ABD-D33C-3E45-8D9C-793BFB6B3C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70">
            <a:extLst>
              <a:ext uri="{FF2B5EF4-FFF2-40B4-BE49-F238E27FC236}">
                <a16:creationId xmlns:a16="http://schemas.microsoft.com/office/drawing/2014/main" id="{FF7BA70C-08F1-1642-9924-C5262C9F1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65">
            <a:extLst>
              <a:ext uri="{FF2B5EF4-FFF2-40B4-BE49-F238E27FC236}">
                <a16:creationId xmlns:a16="http://schemas.microsoft.com/office/drawing/2014/main" id="{36FED8E0-DAD9-B246-933D-441822BA63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85E3E91C-2020-7143-9E15-AC923AC2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E858FBF9-64DB-0047-A14F-8646A432E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7F4830AE-C479-054F-894A-248419307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1" name="Line 66">
            <a:extLst>
              <a:ext uri="{FF2B5EF4-FFF2-40B4-BE49-F238E27FC236}">
                <a16:creationId xmlns:a16="http://schemas.microsoft.com/office/drawing/2014/main" id="{7507FC59-4DC1-414B-9FBD-0E5C6D241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680" y="4581128"/>
            <a:ext cx="12954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9">
            <a:extLst>
              <a:ext uri="{FF2B5EF4-FFF2-40B4-BE49-F238E27FC236}">
                <a16:creationId xmlns:a16="http://schemas.microsoft.com/office/drawing/2014/main" id="{19DE47CB-BFD0-D442-A554-DBF8A8C18D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904" y="5517232"/>
            <a:ext cx="1295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F4BAA7A7-A4C2-FC48-BE1E-4BB9ADAC1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896" y="2132856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71">
            <a:extLst>
              <a:ext uri="{FF2B5EF4-FFF2-40B4-BE49-F238E27FC236}">
                <a16:creationId xmlns:a16="http://schemas.microsoft.com/office/drawing/2014/main" id="{87C8F6C3-2606-A144-B814-972D82E1E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104" y="2492896"/>
            <a:ext cx="15240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Text Box 25">
            <a:extLst>
              <a:ext uri="{FF2B5EF4-FFF2-40B4-BE49-F238E27FC236}">
                <a16:creationId xmlns:a16="http://schemas.microsoft.com/office/drawing/2014/main" id="{D2FA6593-8D11-B74F-B7BA-48057A1B3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5013176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53ACDBDF-BD2D-7943-9991-91ACE5EDD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551723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id="{9C4BCD94-C199-2B42-BC12-32280571E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234888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8" name="Text Box 28">
            <a:extLst>
              <a:ext uri="{FF2B5EF4-FFF2-40B4-BE49-F238E27FC236}">
                <a16:creationId xmlns:a16="http://schemas.microsoft.com/office/drawing/2014/main" id="{71FFAF8A-1C48-734D-8778-2B098ECB7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306896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C82449-7B86-D140-8BFE-6522857C7012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2767119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EF4B9-F8DC-E748-86BA-3E27067E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E1C96-EE98-D045-89F1-49898DF2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B5EAB7A3-A5D0-5C43-8F35-98308E57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A589F7C6-C798-1C41-B221-2A8C68B68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030F973C-6B38-B742-9EB4-E7AF69268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5FA8D646-D5CA-1049-9993-051CB745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34C98E6C-47FC-6E4F-80AE-4522A4B73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3D1AE7BA-D8F4-804B-85D5-566F425DD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0B6CA9B5-DD86-604F-9CB8-ACD70E42CE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AACCB8E3-5608-E84C-A9D3-184A67494B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2ADD21DA-93F3-3F40-97BA-7B7182B01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B738D5BF-5EFA-4D43-94E6-21C19952D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72FED80A-EB08-AC46-8A13-D35E0BA71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1716EDC9-54B5-BA47-8094-370563326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3207B3E9-7331-D747-AA16-F460C2DD88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AF2E60DB-8BA2-9C4F-AA79-F92BBE32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A53DD7E2-A3C0-714E-95BE-A037C7FFB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F4225B81-FA6F-F34B-9DAF-B86A18A6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E299DF90-A048-DB40-B59A-D29BF4B2D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5AF476AD-FC1E-574D-B645-D29D7DF6B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911C8478-EE47-914A-B58F-3A20050AC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E1C9C65F-E615-8A49-B8F7-68D31B7C6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5" name="Line 72">
            <a:extLst>
              <a:ext uri="{FF2B5EF4-FFF2-40B4-BE49-F238E27FC236}">
                <a16:creationId xmlns:a16="http://schemas.microsoft.com/office/drawing/2014/main" id="{B57A49E6-B140-7548-90F2-D367B2AE0F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70">
            <a:extLst>
              <a:ext uri="{FF2B5EF4-FFF2-40B4-BE49-F238E27FC236}">
                <a16:creationId xmlns:a16="http://schemas.microsoft.com/office/drawing/2014/main" id="{A4B4EFD1-B5ED-E444-BAAA-4F69DFB38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65">
            <a:extLst>
              <a:ext uri="{FF2B5EF4-FFF2-40B4-BE49-F238E27FC236}">
                <a16:creationId xmlns:a16="http://schemas.microsoft.com/office/drawing/2014/main" id="{BBB157BE-5534-6D44-B026-32FB6F667E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70074B9F-5D6E-2242-9569-C36FECCFC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01FDA1BD-75FE-2A47-A43C-2FAA0C0E5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821A3B1-8274-4740-BA92-1258CFC57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1" name="Line 66">
            <a:extLst>
              <a:ext uri="{FF2B5EF4-FFF2-40B4-BE49-F238E27FC236}">
                <a16:creationId xmlns:a16="http://schemas.microsoft.com/office/drawing/2014/main" id="{D9B43279-CE1B-2F46-9F6D-6E7DA7C0E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680" y="4581128"/>
            <a:ext cx="12954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9">
            <a:extLst>
              <a:ext uri="{FF2B5EF4-FFF2-40B4-BE49-F238E27FC236}">
                <a16:creationId xmlns:a16="http://schemas.microsoft.com/office/drawing/2014/main" id="{1142C38B-1C1A-E146-9B68-4BCA4CD49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904" y="5517232"/>
            <a:ext cx="1295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2266A695-EBD4-F04E-B236-A27F24270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896" y="2132856"/>
            <a:ext cx="11430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71">
            <a:extLst>
              <a:ext uri="{FF2B5EF4-FFF2-40B4-BE49-F238E27FC236}">
                <a16:creationId xmlns:a16="http://schemas.microsoft.com/office/drawing/2014/main" id="{72170B3A-CBF1-2B41-AEF6-0A06F14B1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104" y="2492896"/>
            <a:ext cx="15240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Text Box 25">
            <a:extLst>
              <a:ext uri="{FF2B5EF4-FFF2-40B4-BE49-F238E27FC236}">
                <a16:creationId xmlns:a16="http://schemas.microsoft.com/office/drawing/2014/main" id="{CDAC9900-E992-CB47-BC98-FDE847D9C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5013176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16AB6849-9681-B645-8EF9-709EB3AA3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551723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id="{0FD4A9A5-0C8D-394B-954A-4208FF01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234888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8" name="Text Box 28">
            <a:extLst>
              <a:ext uri="{FF2B5EF4-FFF2-40B4-BE49-F238E27FC236}">
                <a16:creationId xmlns:a16="http://schemas.microsoft.com/office/drawing/2014/main" id="{3C22E7DD-CB05-1740-A327-6F1653079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306896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9" name="文字方塊 41">
            <a:extLst>
              <a:ext uri="{FF2B5EF4-FFF2-40B4-BE49-F238E27FC236}">
                <a16:creationId xmlns:a16="http://schemas.microsoft.com/office/drawing/2014/main" id="{9C967AA3-512A-984C-9ED5-A088F0E62931}"/>
              </a:ext>
            </a:extLst>
          </p:cNvPr>
          <p:cNvSpPr txBox="1"/>
          <p:nvPr/>
        </p:nvSpPr>
        <p:spPr>
          <a:xfrm>
            <a:off x="395536" y="58679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Flow=1, cost=3  and Flow=1 cost=7</a:t>
            </a:r>
            <a:endParaRPr lang="zh-TW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29B59D-478E-4545-888F-7A6F6F359A5D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1254592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4D8336-0990-7046-AF7D-89D301D4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B9E860-1473-EE4C-9183-04B10C45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44FA4210-CFDA-9647-B9AE-677EDA53E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57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121C6262-6A74-4044-BDB6-3BDEF7B21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0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0DBCA5BA-47D8-0741-BAFB-BEC9E6287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526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0E0BDA7-4F3E-6B4D-819E-5A75D38F1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90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4482E5F-C9AC-6A43-8BAD-E4BBA4403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0768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C02EE9FD-B3D5-AA48-8154-774E23A4F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8764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BB4F4856-EB25-B243-9E65-1F899BEC71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562212"/>
            <a:ext cx="1295400" cy="1371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430157B0-9640-914E-9AE8-EA4A4A312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467212"/>
            <a:ext cx="1295400" cy="76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3A70893-A955-5148-BA56-2C9CF767A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257412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6C225EF6-C81B-F346-9CBA-0E29A3D12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81612"/>
            <a:ext cx="12954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351B0625-2ED6-E146-838C-22B0B5F81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2212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88121EC3-ED2F-DA40-8439-905616CAA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333612"/>
            <a:ext cx="1524000" cy="1447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9EB8EC9-52EE-5A42-ADA2-05297ED0C0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62412"/>
            <a:ext cx="1295400" cy="1219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F3D9582F-E851-A04B-B956-D9ED5440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08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0043F85C-D791-4549-AC42-84766461A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62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E5510651-0298-1842-9707-9BF526048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67212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F0760F99-F87C-704E-954C-AC11266F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0061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0B2DC32C-6479-3E43-8AB0-7E7E2225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5716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0D2117B7-E640-E845-8146-D9DAD9472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622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0/2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640A1987-C5AD-974F-825F-A6E770FF0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004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1/1</a:t>
            </a:r>
          </a:p>
        </p:txBody>
      </p:sp>
      <p:sp>
        <p:nvSpPr>
          <p:cNvPr id="25" name="Line 72">
            <a:extLst>
              <a:ext uri="{FF2B5EF4-FFF2-40B4-BE49-F238E27FC236}">
                <a16:creationId xmlns:a16="http://schemas.microsoft.com/office/drawing/2014/main" id="{EA6330E9-57FD-504C-BB78-5118B2611B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0152" y="4293096"/>
            <a:ext cx="1295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70">
            <a:extLst>
              <a:ext uri="{FF2B5EF4-FFF2-40B4-BE49-F238E27FC236}">
                <a16:creationId xmlns:a16="http://schemas.microsoft.com/office/drawing/2014/main" id="{98741701-9291-BA49-B8DB-1D72D2791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872" y="2708920"/>
            <a:ext cx="1600200" cy="2514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65">
            <a:extLst>
              <a:ext uri="{FF2B5EF4-FFF2-40B4-BE49-F238E27FC236}">
                <a16:creationId xmlns:a16="http://schemas.microsoft.com/office/drawing/2014/main" id="{35BEC296-EB9E-0347-99AF-3A78325A1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714612"/>
            <a:ext cx="12954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C43471AE-E021-0042-8365-4B4A7659E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50100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208976D8-F1C0-9B4B-AB3F-A5B4D7746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4293096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0/-1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5354B610-4DB4-FD40-8F84-00BB9EB1A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4941168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1/-1</a:t>
            </a:r>
          </a:p>
        </p:txBody>
      </p:sp>
      <p:sp>
        <p:nvSpPr>
          <p:cNvPr id="31" name="Line 66">
            <a:extLst>
              <a:ext uri="{FF2B5EF4-FFF2-40B4-BE49-F238E27FC236}">
                <a16:creationId xmlns:a16="http://schemas.microsoft.com/office/drawing/2014/main" id="{DA4E5825-3292-D44C-A0CA-63A2B3D85C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680" y="4581128"/>
            <a:ext cx="12954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9">
            <a:extLst>
              <a:ext uri="{FF2B5EF4-FFF2-40B4-BE49-F238E27FC236}">
                <a16:creationId xmlns:a16="http://schemas.microsoft.com/office/drawing/2014/main" id="{8780D51B-AE9B-4D47-BD8E-991C2CE66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904" y="5517232"/>
            <a:ext cx="1295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F2525728-0E11-0C42-B31F-0552456B4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896" y="2132856"/>
            <a:ext cx="11430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71">
            <a:extLst>
              <a:ext uri="{FF2B5EF4-FFF2-40B4-BE49-F238E27FC236}">
                <a16:creationId xmlns:a16="http://schemas.microsoft.com/office/drawing/2014/main" id="{657C8859-CA92-F642-B698-90C45C50A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104" y="2492896"/>
            <a:ext cx="15240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Text Box 25">
            <a:extLst>
              <a:ext uri="{FF2B5EF4-FFF2-40B4-BE49-F238E27FC236}">
                <a16:creationId xmlns:a16="http://schemas.microsoft.com/office/drawing/2014/main" id="{1B584376-A83A-5745-BC85-B91433630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5013176"/>
            <a:ext cx="841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B9B96393-2C78-FA48-9FF6-927506A2D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5517232"/>
            <a:ext cx="749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id="{62F0AB9C-A300-4849-B175-E596BF6C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234888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8" name="Text Box 28">
            <a:extLst>
              <a:ext uri="{FF2B5EF4-FFF2-40B4-BE49-F238E27FC236}">
                <a16:creationId xmlns:a16="http://schemas.microsoft.com/office/drawing/2014/main" id="{7E147F44-E38D-DD4E-A139-E9BA3D794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3068960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1/-2</a:t>
            </a:r>
          </a:p>
        </p:txBody>
      </p:sp>
      <p:sp>
        <p:nvSpPr>
          <p:cNvPr id="39" name="文字方塊 41">
            <a:extLst>
              <a:ext uri="{FF2B5EF4-FFF2-40B4-BE49-F238E27FC236}">
                <a16:creationId xmlns:a16="http://schemas.microsoft.com/office/drawing/2014/main" id="{4DD155BE-C3AD-9D4B-9904-56E98848C71B}"/>
              </a:ext>
            </a:extLst>
          </p:cNvPr>
          <p:cNvSpPr txBox="1"/>
          <p:nvPr/>
        </p:nvSpPr>
        <p:spPr>
          <a:xfrm>
            <a:off x="395536" y="58679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Flow = 2, cost=10</a:t>
            </a:r>
            <a:endParaRPr lang="zh-TW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B1FA0A-AA55-2049-8384-B8FBD5657A5E}"/>
              </a:ext>
            </a:extLst>
          </p:cNvPr>
          <p:cNvSpPr txBox="1"/>
          <p:nvPr/>
        </p:nvSpPr>
        <p:spPr>
          <a:xfrm>
            <a:off x="563174" y="138694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Capacity/Cost</a:t>
            </a:r>
          </a:p>
        </p:txBody>
      </p:sp>
    </p:spTree>
    <p:extLst>
      <p:ext uri="{BB962C8B-B14F-4D97-AF65-F5344CB8AC3E}">
        <p14:creationId xmlns:p14="http://schemas.microsoft.com/office/powerpoint/2010/main" val="873448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1E00EA-F1AE-784B-AD17-911B2E18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6E578-118B-474D-889F-FF52BCF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Weight Matching (MWM)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64BC-E705-1049-923E-48F01BD15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" t="9591" r="56449" b="16777"/>
          <a:stretch/>
        </p:blipFill>
        <p:spPr>
          <a:xfrm>
            <a:off x="3233705" y="2343528"/>
            <a:ext cx="2246639" cy="354859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D7F14-2380-F444-BFA0-9EC36183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CN" dirty="0"/>
              <a:t>Similar to bipartite matching but with weight</a:t>
            </a:r>
          </a:p>
        </p:txBody>
      </p:sp>
    </p:spTree>
    <p:extLst>
      <p:ext uri="{BB962C8B-B14F-4D97-AF65-F5344CB8AC3E}">
        <p14:creationId xmlns:p14="http://schemas.microsoft.com/office/powerpoint/2010/main" val="238808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6A725-BF16-FB4D-A3BF-7BBE1E08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5A688B-A777-E04B-A78D-C8791886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D176B356-1FD0-0346-9523-2A5993B1BCE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008206"/>
            <a:ext cx="5486400" cy="2879725"/>
            <a:chOff x="1008" y="2544"/>
            <a:chExt cx="3120" cy="1484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D7A9FB4E-AAB3-4346-8194-6ACA2E986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098"/>
              <a:ext cx="374" cy="332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i="0"/>
                <a:t>s</a:t>
              </a: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3507118C-42D6-074D-9CC0-93D357EE3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3652"/>
              <a:ext cx="375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91C9655C-095F-DD40-ABC7-518E2CFCC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696"/>
              <a:ext cx="374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845D5373-A499-9A42-B132-DF4715A9F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" y="3098"/>
              <a:ext cx="374" cy="3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i="0"/>
                <a:t>t</a:t>
              </a: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5B0959ED-B9D3-0440-AE89-AF8E66089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74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687B4C3A-C2C8-C746-8709-2C087FA21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2544"/>
              <a:ext cx="375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8F9D196F-EAB9-144F-BF7E-1F4056525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2" y="2876"/>
              <a:ext cx="50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0B87CB7A-BEF8-3B45-8A48-D3168FEE6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430"/>
              <a:ext cx="499" cy="3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B4FC4D3-EFA2-2E4E-9563-7A97D3F73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876"/>
              <a:ext cx="0" cy="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620B8855-C541-E34C-AA2D-F7C266641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2876"/>
              <a:ext cx="0" cy="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D4AEC9F3-5CEC-014C-9C66-AD9FC7D84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271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CB98C1BC-5FA3-0C48-8D8C-9D2463335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3873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B40661EB-9801-6444-966D-C103578EA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" y="2821"/>
              <a:ext cx="500" cy="3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88EFB331-5F5C-1B4F-8173-76CE96A30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4" y="3430"/>
              <a:ext cx="500" cy="3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11383FFC-4E58-7F49-9114-A62531C219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7" y="2880"/>
              <a:ext cx="5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21F4CBA5-F80B-E543-AB6A-DB78E2579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4" y="2821"/>
              <a:ext cx="686" cy="8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" name="Text Box 20">
            <a:extLst>
              <a:ext uri="{FF2B5EF4-FFF2-40B4-BE49-F238E27FC236}">
                <a16:creationId xmlns:a16="http://schemas.microsoft.com/office/drawing/2014/main" id="{6D1E38CD-C1D5-0343-B95A-E085E6E50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4654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11/16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DD5EFD08-1A63-AB46-BD9A-BF2A385A3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7796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12/12</a:t>
            </a: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FBE428FE-7C31-C643-8D38-D658BBD6D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23384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15/20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FCE30B2-CC3B-804F-B021-56563641D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3219469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10</a:t>
            </a: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38EAC3FD-04A5-054C-B07D-1C776FF5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274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1/4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B7787F90-BA89-E244-A136-6F09E44A7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2274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4/9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33298FE-9B25-D847-9855-CE059A1C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274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7/7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614CDFD-DC4F-7242-9202-709D068B2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0656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4/4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4C47D9-3106-8A43-8C34-34B3CF3A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065606"/>
            <a:ext cx="725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8/13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F7A4A44B-E39D-854E-9F64-19B5E82C1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6752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11/14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DEB6DABA-F5EB-E844-9C3B-2EA39F774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513406"/>
            <a:ext cx="2459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A flow f  in  G with value</a:t>
            </a:r>
          </a:p>
        </p:txBody>
      </p:sp>
      <p:graphicFrame>
        <p:nvGraphicFramePr>
          <p:cNvPr id="33" name="Object 31">
            <a:extLst>
              <a:ext uri="{FF2B5EF4-FFF2-40B4-BE49-F238E27FC236}">
                <a16:creationId xmlns:a16="http://schemas.microsoft.com/office/drawing/2014/main" id="{5C6C6756-480D-B048-881B-58C9262623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471112"/>
              </p:ext>
            </p:extLst>
          </p:nvPr>
        </p:nvGraphicFramePr>
        <p:xfrm>
          <a:off x="4306888" y="5418672"/>
          <a:ext cx="1066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公式" r:id="rId3" imgW="482400" imgH="253800" progId="Equation.3">
                  <p:embed/>
                </p:oleObj>
              </mc:Choice>
              <mc:Fallback>
                <p:oleObj name="公式" r:id="rId3" imgW="482400" imgH="253800" progId="Equation.3">
                  <p:embed/>
                  <p:pic>
                    <p:nvPicPr>
                      <p:cNvPr id="3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5418672"/>
                        <a:ext cx="10668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106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1E00EA-F1AE-784B-AD17-911B2E18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6E578-118B-474D-889F-FF52BCF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Weight Matching (MWM)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64BC-E705-1049-923E-48F01BD15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" t="9591" r="56449" b="16777"/>
          <a:stretch/>
        </p:blipFill>
        <p:spPr>
          <a:xfrm>
            <a:off x="3233705" y="2343528"/>
            <a:ext cx="2246639" cy="354859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D7F14-2380-F444-BFA0-9EC36183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CN" dirty="0"/>
              <a:t>Transform to a flow network with cost</a:t>
            </a:r>
          </a:p>
        </p:txBody>
      </p:sp>
      <p:sp>
        <p:nvSpPr>
          <p:cNvPr id="7" name="Oval 58">
            <a:extLst>
              <a:ext uri="{FF2B5EF4-FFF2-40B4-BE49-F238E27FC236}">
                <a16:creationId xmlns:a16="http://schemas.microsoft.com/office/drawing/2014/main" id="{60B22081-1740-724F-9E6E-266036F90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342" y="3774927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Oval 58">
            <a:extLst>
              <a:ext uri="{FF2B5EF4-FFF2-40B4-BE49-F238E27FC236}">
                <a16:creationId xmlns:a16="http://schemas.microsoft.com/office/drawing/2014/main" id="{B890E138-FC1C-9C44-A92B-08C839F6B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907" y="3774927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Line 68">
            <a:extLst>
              <a:ext uri="{FF2B5EF4-FFF2-40B4-BE49-F238E27FC236}">
                <a16:creationId xmlns:a16="http://schemas.microsoft.com/office/drawing/2014/main" id="{9E9B8C51-0795-AD45-B7A9-72E9E52546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140" y="2694753"/>
            <a:ext cx="756956" cy="1350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68">
            <a:extLst>
              <a:ext uri="{FF2B5EF4-FFF2-40B4-BE49-F238E27FC236}">
                <a16:creationId xmlns:a16="http://schemas.microsoft.com/office/drawing/2014/main" id="{D0B2EC2B-C16B-CB43-BACB-FB8C3DB54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9140" y="4075433"/>
            <a:ext cx="756956" cy="60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8">
            <a:extLst>
              <a:ext uri="{FF2B5EF4-FFF2-40B4-BE49-F238E27FC236}">
                <a16:creationId xmlns:a16="http://schemas.microsoft.com/office/drawing/2014/main" id="{4C48EB20-2AE5-DA41-B64F-9090F8C40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311" y="4093563"/>
            <a:ext cx="793286" cy="13140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8">
            <a:extLst>
              <a:ext uri="{FF2B5EF4-FFF2-40B4-BE49-F238E27FC236}">
                <a16:creationId xmlns:a16="http://schemas.microsoft.com/office/drawing/2014/main" id="{89E20D35-41C5-FD4C-BFD4-00A346EF9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1620" y="4081493"/>
            <a:ext cx="793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BFF5C684-AF20-1E4B-B004-72709B3E07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1620" y="4081493"/>
            <a:ext cx="793285" cy="13806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8">
            <a:extLst>
              <a:ext uri="{FF2B5EF4-FFF2-40B4-BE49-F238E27FC236}">
                <a16:creationId xmlns:a16="http://schemas.microsoft.com/office/drawing/2014/main" id="{8E45E1DC-CA2F-7443-92A5-9820EB93A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1618" y="2694754"/>
            <a:ext cx="793285" cy="13806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68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1E00EA-F1AE-784B-AD17-911B2E18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6E578-118B-474D-889F-FF52BCF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Weight Matching (MWM)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64BC-E705-1049-923E-48F01BD15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" t="9591" r="56449" b="16777"/>
          <a:stretch/>
        </p:blipFill>
        <p:spPr>
          <a:xfrm>
            <a:off x="3233705" y="2343528"/>
            <a:ext cx="2246639" cy="354859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D7F14-2380-F444-BFA0-9EC36183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CN" dirty="0"/>
              <a:t>Attach capacity and weight</a:t>
            </a:r>
          </a:p>
        </p:txBody>
      </p:sp>
      <p:sp>
        <p:nvSpPr>
          <p:cNvPr id="7" name="Oval 58">
            <a:extLst>
              <a:ext uri="{FF2B5EF4-FFF2-40B4-BE49-F238E27FC236}">
                <a16:creationId xmlns:a16="http://schemas.microsoft.com/office/drawing/2014/main" id="{60B22081-1740-724F-9E6E-266036F90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342" y="3774927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Oval 58">
            <a:extLst>
              <a:ext uri="{FF2B5EF4-FFF2-40B4-BE49-F238E27FC236}">
                <a16:creationId xmlns:a16="http://schemas.microsoft.com/office/drawing/2014/main" id="{B890E138-FC1C-9C44-A92B-08C839F6B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907" y="3774927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Line 68">
            <a:extLst>
              <a:ext uri="{FF2B5EF4-FFF2-40B4-BE49-F238E27FC236}">
                <a16:creationId xmlns:a16="http://schemas.microsoft.com/office/drawing/2014/main" id="{9E9B8C51-0795-AD45-B7A9-72E9E52546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140" y="2694753"/>
            <a:ext cx="756956" cy="1350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68">
            <a:extLst>
              <a:ext uri="{FF2B5EF4-FFF2-40B4-BE49-F238E27FC236}">
                <a16:creationId xmlns:a16="http://schemas.microsoft.com/office/drawing/2014/main" id="{D0B2EC2B-C16B-CB43-BACB-FB8C3DB54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9140" y="4075433"/>
            <a:ext cx="756956" cy="60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8">
            <a:extLst>
              <a:ext uri="{FF2B5EF4-FFF2-40B4-BE49-F238E27FC236}">
                <a16:creationId xmlns:a16="http://schemas.microsoft.com/office/drawing/2014/main" id="{4C48EB20-2AE5-DA41-B64F-9090F8C40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311" y="4093563"/>
            <a:ext cx="793286" cy="13140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8">
            <a:extLst>
              <a:ext uri="{FF2B5EF4-FFF2-40B4-BE49-F238E27FC236}">
                <a16:creationId xmlns:a16="http://schemas.microsoft.com/office/drawing/2014/main" id="{89E20D35-41C5-FD4C-BFD4-00A346EF9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1620" y="4081493"/>
            <a:ext cx="793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BFF5C684-AF20-1E4B-B004-72709B3E07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1620" y="4081493"/>
            <a:ext cx="793285" cy="13806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8">
            <a:extLst>
              <a:ext uri="{FF2B5EF4-FFF2-40B4-BE49-F238E27FC236}">
                <a16:creationId xmlns:a16="http://schemas.microsoft.com/office/drawing/2014/main" id="{8E45E1DC-CA2F-7443-92A5-9820EB93A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1618" y="2694754"/>
            <a:ext cx="793285" cy="13806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A825E-BABF-5A47-8A8D-563E336BF9EB}"/>
              </a:ext>
            </a:extLst>
          </p:cNvPr>
          <p:cNvSpPr txBox="1"/>
          <p:nvPr/>
        </p:nvSpPr>
        <p:spPr>
          <a:xfrm>
            <a:off x="2367949" y="30725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5ABA3-37D1-1C4F-AD64-D537AD63C7C4}"/>
              </a:ext>
            </a:extLst>
          </p:cNvPr>
          <p:cNvSpPr txBox="1"/>
          <p:nvPr/>
        </p:nvSpPr>
        <p:spPr>
          <a:xfrm>
            <a:off x="2719171" y="367385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018B8-F565-B34F-A045-04BEF756D9C6}"/>
              </a:ext>
            </a:extLst>
          </p:cNvPr>
          <p:cNvSpPr txBox="1"/>
          <p:nvPr/>
        </p:nvSpPr>
        <p:spPr>
          <a:xfrm>
            <a:off x="2367948" y="475022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D8E9C-7FBF-D54A-A230-94E528D7485C}"/>
              </a:ext>
            </a:extLst>
          </p:cNvPr>
          <p:cNvSpPr txBox="1"/>
          <p:nvPr/>
        </p:nvSpPr>
        <p:spPr>
          <a:xfrm>
            <a:off x="5795234" y="291248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BC2D9-8911-B446-A359-FD05CBFBE59D}"/>
              </a:ext>
            </a:extLst>
          </p:cNvPr>
          <p:cNvSpPr txBox="1"/>
          <p:nvPr/>
        </p:nvSpPr>
        <p:spPr>
          <a:xfrm>
            <a:off x="5462172" y="373110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098365-18F0-C948-AD6D-61B64F8479C9}"/>
              </a:ext>
            </a:extLst>
          </p:cNvPr>
          <p:cNvSpPr txBox="1"/>
          <p:nvPr/>
        </p:nvSpPr>
        <p:spPr>
          <a:xfrm>
            <a:off x="5792206" y="48983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1/0</a:t>
            </a:r>
          </a:p>
        </p:txBody>
      </p:sp>
    </p:spTree>
    <p:extLst>
      <p:ext uri="{BB962C8B-B14F-4D97-AF65-F5344CB8AC3E}">
        <p14:creationId xmlns:p14="http://schemas.microsoft.com/office/powerpoint/2010/main" val="2020579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1E00EA-F1AE-784B-AD17-911B2E18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6E578-118B-474D-889F-FF52BCF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Weight Matching (MWM)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64BC-E705-1049-923E-48F01BD1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98" y="1881287"/>
            <a:ext cx="5645318" cy="481941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D7F14-2380-F444-BFA0-9EC36183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CN" dirty="0"/>
              <a:t>Min-cost flow equals MWM</a:t>
            </a:r>
          </a:p>
        </p:txBody>
      </p:sp>
    </p:spTree>
    <p:extLst>
      <p:ext uri="{BB962C8B-B14F-4D97-AF65-F5344CB8AC3E}">
        <p14:creationId xmlns:p14="http://schemas.microsoft.com/office/powerpoint/2010/main" val="2481921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A2AA1-101E-E04F-B2B2-7F7AE696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5C3DE-86D4-8643-B972-63029244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6203C-7ACA-A540-827B-7EFACA2BB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Debrief on HW2</a:t>
            </a:r>
          </a:p>
          <a:p>
            <a:r>
              <a:rPr lang="en-US" dirty="0"/>
              <a:t>Maximum flow Ford-Fulkerson algorithm recap</a:t>
            </a:r>
          </a:p>
          <a:p>
            <a:pPr lvl="1"/>
            <a:r>
              <a:rPr lang="en-US" dirty="0"/>
              <a:t>Iterative, simple to implement</a:t>
            </a:r>
          </a:p>
          <a:p>
            <a:pPr lvl="1"/>
            <a:r>
              <a:rPr lang="en-US" dirty="0"/>
              <a:t>Complexity depends on the unknown “maxflow” value</a:t>
            </a:r>
          </a:p>
          <a:p>
            <a:r>
              <a:rPr lang="en-US" dirty="0"/>
              <a:t>Maximum flow push-relabel algorithm</a:t>
            </a:r>
          </a:p>
          <a:p>
            <a:pPr lvl="1"/>
            <a:r>
              <a:rPr lang="en-US" dirty="0"/>
              <a:t>Iterative with relaxed conservation constraints</a:t>
            </a:r>
          </a:p>
          <a:p>
            <a:pPr lvl="1"/>
            <a:r>
              <a:rPr lang="en-US" dirty="0"/>
              <a:t>Time complexity is 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Minimum cost maximum flow algorithm</a:t>
            </a:r>
          </a:p>
        </p:txBody>
      </p:sp>
    </p:spTree>
    <p:extLst>
      <p:ext uri="{BB962C8B-B14F-4D97-AF65-F5344CB8AC3E}">
        <p14:creationId xmlns:p14="http://schemas.microsoft.com/office/powerpoint/2010/main" val="404045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1BC9B-A9C1-764D-86B2-A27D547F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CFB0D7-58F6-9349-A98D-55D64866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to Compute Maximum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9D67E-B44B-994F-BE8C-EDE8DFC55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26281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FORD-FULKERSON-FRAMEWORK(G, s, t)</a:t>
            </a:r>
          </a:p>
          <a:p>
            <a:pPr>
              <a:buNone/>
            </a:pPr>
            <a:r>
              <a:rPr lang="en-US" altLang="zh-CN" dirty="0"/>
              <a:t>	initialize flow </a:t>
            </a:r>
            <a:r>
              <a:rPr lang="en-US" altLang="zh-CN" i="1" dirty="0"/>
              <a:t>f</a:t>
            </a:r>
            <a:r>
              <a:rPr lang="en-US" altLang="zh-CN" dirty="0"/>
              <a:t> to </a:t>
            </a:r>
            <a:r>
              <a:rPr lang="en-US" altLang="zh-CN" i="1" dirty="0"/>
              <a:t>0</a:t>
            </a:r>
          </a:p>
          <a:p>
            <a:pPr lvl="1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while</a:t>
            </a:r>
            <a:r>
              <a:rPr lang="en-US" altLang="zh-CN" sz="2600" dirty="0"/>
              <a:t> there exists an </a:t>
            </a:r>
            <a:r>
              <a:rPr lang="en-US" altLang="zh-CN" sz="2600" i="1" dirty="0"/>
              <a:t>augmenting</a:t>
            </a:r>
            <a:r>
              <a:rPr lang="en-US" altLang="zh-CN" sz="2600" dirty="0"/>
              <a:t> path </a:t>
            </a:r>
            <a:r>
              <a:rPr lang="en-US" altLang="zh-CN" sz="2600" i="1" dirty="0"/>
              <a:t>p</a:t>
            </a: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	  	  do</a:t>
            </a:r>
            <a:r>
              <a:rPr lang="en-US" altLang="zh-CN" dirty="0"/>
              <a:t> </a:t>
            </a:r>
            <a:r>
              <a:rPr lang="en-US" altLang="zh-CN" i="1" dirty="0"/>
              <a:t>augment</a:t>
            </a:r>
            <a:r>
              <a:rPr lang="en-US" altLang="zh-CN" dirty="0"/>
              <a:t> flow </a:t>
            </a:r>
            <a:r>
              <a:rPr lang="en-US" altLang="zh-CN" i="1" dirty="0"/>
              <a:t>f</a:t>
            </a:r>
            <a:r>
              <a:rPr lang="en-US" altLang="zh-CN" dirty="0"/>
              <a:t> along </a:t>
            </a:r>
            <a:r>
              <a:rPr lang="en-US" altLang="zh-CN" i="1" dirty="0"/>
              <a:t>p</a:t>
            </a:r>
          </a:p>
          <a:p>
            <a:pPr>
              <a:buNone/>
            </a:pPr>
            <a:r>
              <a:rPr lang="en-US" altLang="zh-CN" dirty="0"/>
              <a:t>   return </a:t>
            </a:r>
            <a:r>
              <a:rPr lang="en-US" altLang="zh-CN" i="1" dirty="0"/>
              <a:t>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zh-CN" dirty="0"/>
              <a:t>Residual network defines edges to admit net flow </a:t>
            </a:r>
          </a:p>
          <a:p>
            <a:pPr lvl="1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The amount of additional net flow from u to v before exceeding the capacity 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 is the </a:t>
            </a: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residual capacity</a:t>
            </a:r>
            <a:r>
              <a:rPr lang="en-US" altLang="zh-CN" dirty="0">
                <a:sym typeface="Symbol" pitchFamily="18" charset="2"/>
              </a:rPr>
              <a:t> of 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), given by: </a:t>
            </a:r>
          </a:p>
          <a:p>
            <a:pPr lvl="2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In the regular direction: 	</a:t>
            </a:r>
            <a:r>
              <a:rPr lang="en-US" altLang="zh-CN" dirty="0" err="1">
                <a:sym typeface="Symbol" pitchFamily="18" charset="2"/>
              </a:rPr>
              <a:t>c</a:t>
            </a:r>
            <a:r>
              <a:rPr lang="en-US" altLang="zh-CN" baseline="-25000" dirty="0" err="1">
                <a:sym typeface="Symbol" pitchFamily="18" charset="2"/>
              </a:rPr>
              <a:t>f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)=c(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)-f(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</a:t>
            </a:r>
          </a:p>
          <a:p>
            <a:pPr lvl="2" algn="just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In the opposite direction: </a:t>
            </a:r>
            <a:r>
              <a:rPr lang="en-US" altLang="zh-CN" dirty="0" err="1">
                <a:solidFill>
                  <a:srgbClr val="FF0000"/>
                </a:solidFill>
                <a:sym typeface="Symbol" pitchFamily="18" charset="2"/>
              </a:rPr>
              <a:t>c</a:t>
            </a:r>
            <a:r>
              <a:rPr lang="en-US" altLang="zh-CN" baseline="-25000" dirty="0" err="1">
                <a:solidFill>
                  <a:srgbClr val="FF0000"/>
                </a:solidFill>
                <a:sym typeface="Symbol" pitchFamily="18" charset="2"/>
              </a:rPr>
              <a:t>f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(v, u)=c(v, u)+f(u, v). </a:t>
            </a:r>
          </a:p>
          <a:p>
            <a:pPr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If you flow f from A to B</a:t>
            </a:r>
          </a:p>
          <a:p>
            <a:pPr lvl="1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Subtract the regular direction capacity from f</a:t>
            </a:r>
          </a:p>
          <a:p>
            <a:pPr lvl="1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Add f to the opposite direction capacity </a:t>
            </a:r>
          </a:p>
          <a:p>
            <a:pPr algn="just">
              <a:lnSpc>
                <a:spcPct val="90000"/>
              </a:lnSpc>
              <a:buFontTx/>
              <a:buNone/>
            </a:pPr>
            <a:endParaRPr lang="en-US" altLang="zh-CN" dirty="0">
              <a:sym typeface="Symbol" pitchFamily="18" charset="2"/>
            </a:endParaRPr>
          </a:p>
        </p:txBody>
      </p:sp>
      <p:sp>
        <p:nvSpPr>
          <p:cNvPr id="5" name="Oval 61">
            <a:extLst>
              <a:ext uri="{FF2B5EF4-FFF2-40B4-BE49-F238E27FC236}">
                <a16:creationId xmlns:a16="http://schemas.microsoft.com/office/drawing/2014/main" id="{CDD40FD2-FF90-7444-9BE6-6C2C30B90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463" y="517565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4">
            <a:extLst>
              <a:ext uri="{FF2B5EF4-FFF2-40B4-BE49-F238E27FC236}">
                <a16:creationId xmlns:a16="http://schemas.microsoft.com/office/drawing/2014/main" id="{BF5714DC-A8CD-3644-A230-D4E714C88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463" y="509945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B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Line 68">
            <a:extLst>
              <a:ext uri="{FF2B5EF4-FFF2-40B4-BE49-F238E27FC236}">
                <a16:creationId xmlns:a16="http://schemas.microsoft.com/office/drawing/2014/main" id="{926D3916-C653-3E43-863F-A0D66BBBD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263" y="548045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E694-4BE4-DA44-979E-EB27939D6141}"/>
              </a:ext>
            </a:extLst>
          </p:cNvPr>
          <p:cNvSpPr txBox="1"/>
          <p:nvPr/>
        </p:nvSpPr>
        <p:spPr>
          <a:xfrm>
            <a:off x="3789100" y="4990986"/>
            <a:ext cx="3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-f</a:t>
            </a:r>
          </a:p>
        </p:txBody>
      </p:sp>
      <p:sp>
        <p:nvSpPr>
          <p:cNvPr id="9" name="Line 68">
            <a:extLst>
              <a:ext uri="{FF2B5EF4-FFF2-40B4-BE49-F238E27FC236}">
                <a16:creationId xmlns:a16="http://schemas.microsoft.com/office/drawing/2014/main" id="{76ECA05A-EE76-6C42-9A90-EF03D7FD0A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3263" y="563285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6FBBC-0522-E84A-8358-C54136ABBA0D}"/>
              </a:ext>
            </a:extLst>
          </p:cNvPr>
          <p:cNvSpPr txBox="1"/>
          <p:nvPr/>
        </p:nvSpPr>
        <p:spPr>
          <a:xfrm>
            <a:off x="3783758" y="567678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+f</a:t>
            </a:r>
          </a:p>
        </p:txBody>
      </p:sp>
    </p:spTree>
    <p:extLst>
      <p:ext uri="{BB962C8B-B14F-4D97-AF65-F5344CB8AC3E}">
        <p14:creationId xmlns:p14="http://schemas.microsoft.com/office/powerpoint/2010/main" val="168297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 augments a unit flow in the first iteration</a:t>
            </a:r>
          </a:p>
          <a:p>
            <a:pPr lvl="1"/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520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4628</TotalTime>
  <Words>1924</Words>
  <Application>Microsoft Macintosh PowerPoint</Application>
  <PresentationFormat>On-screen Show (4:3)</PresentationFormat>
  <Paragraphs>580</Paragraphs>
  <Slides>63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San Serif</vt:lpstr>
      <vt:lpstr>San Serif</vt:lpstr>
      <vt:lpstr>Sen sarif</vt:lpstr>
      <vt:lpstr>Arial</vt:lpstr>
      <vt:lpstr>Calibri</vt:lpstr>
      <vt:lpstr>Wingdings</vt:lpstr>
      <vt:lpstr>Office Theme</vt:lpstr>
      <vt:lpstr>方程式</vt:lpstr>
      <vt:lpstr>公式</vt:lpstr>
      <vt:lpstr> Lecture 10: Graph Algorithms (IV)</vt:lpstr>
      <vt:lpstr>HW2 Due Today through Email</vt:lpstr>
      <vt:lpstr>Recap: Maximum Flow Problem</vt:lpstr>
      <vt:lpstr>Flow Constraint</vt:lpstr>
      <vt:lpstr>Objective</vt:lpstr>
      <vt:lpstr>Example</vt:lpstr>
      <vt:lpstr>Method to Compute Maximum Flow</vt:lpstr>
      <vt:lpstr>Residual Network</vt:lpstr>
      <vt:lpstr>Example</vt:lpstr>
      <vt:lpstr>Example</vt:lpstr>
      <vt:lpstr>Example</vt:lpstr>
      <vt:lpstr>Example</vt:lpstr>
      <vt:lpstr>Example</vt:lpstr>
      <vt:lpstr>Example</vt:lpstr>
      <vt:lpstr>Example</vt:lpstr>
      <vt:lpstr>Push-Relabel Algorithm</vt:lpstr>
      <vt:lpstr>Push-Relabel Algorithm Terminology</vt:lpstr>
      <vt:lpstr>Iterate Two Operations</vt:lpstr>
      <vt:lpstr>Algorithm (V. Goldberg and R. Tarjan)</vt:lpstr>
      <vt:lpstr>Two Giants …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Time Complexity</vt:lpstr>
      <vt:lpstr>Min-cost Flow</vt:lpstr>
      <vt:lpstr>Problem Structure</vt:lpstr>
      <vt:lpstr>Problem Structure</vt:lpstr>
      <vt:lpstr>Problem Structure</vt:lpstr>
      <vt:lpstr>Problem Structure</vt:lpstr>
      <vt:lpstr>Algorithm?</vt:lpstr>
      <vt:lpstr>Residual Network</vt:lpstr>
      <vt:lpstr>Residual Network</vt:lpstr>
      <vt:lpstr>Residual Network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Minimum Weight Matching (MWM)</vt:lpstr>
      <vt:lpstr>Minimum Weight Matching (MWM)</vt:lpstr>
      <vt:lpstr>Minimum Weight Matching (MWM)</vt:lpstr>
      <vt:lpstr>Minimum Weight Matching (MWM)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STL Data Structures and VLSI Floorplan</dc:title>
  <dc:creator>Huang, Tsung-Wei</dc:creator>
  <cp:lastModifiedBy>Huang, Tsung-Wei</cp:lastModifiedBy>
  <cp:revision>881</cp:revision>
  <dcterms:created xsi:type="dcterms:W3CDTF">2020-01-29T18:16:45Z</dcterms:created>
  <dcterms:modified xsi:type="dcterms:W3CDTF">2020-03-26T21:25:28Z</dcterms:modified>
</cp:coreProperties>
</file>